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lice"/>
      <p:regular r:id="rId30"/>
    </p:embeddedFont>
    <p:embeddedFont>
      <p:font typeface="Alice Bold" pitchFamily="2" charset="0"/>
      <p:regular r:id="rId31"/>
    </p:embeddedFont>
    <p:embeddedFont>
      <p:font typeface="Brick Sans"/>
      <p:regular r:id="rId32"/>
    </p:embeddedFont>
    <p:embeddedFont>
      <p:font typeface="Canva Sans" panose="020B0503030501040103" pitchFamily="34" charset="0"/>
      <p:regular r:id="rId33"/>
    </p:embeddedFont>
    <p:embeddedFont>
      <p:font typeface="Canva Sans Bold" panose="020B0803030501040103"/>
      <p:regular r:id="rId34"/>
    </p:embeddedFont>
    <p:embeddedFont>
      <p:font typeface="Public Sans" pitchFamily="2" charset="0"/>
      <p:regular r:id="rId35"/>
    </p:embeddedFont>
    <p:embeddedFont>
      <p:font typeface="Public Sans Bold" pitchFamily="2"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4.fntdata" /><Relationship Id="rId38"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3.fntdata"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7.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font" Target="fonts/font1.fntdata" /><Relationship Id="rId35" Type="http://schemas.openxmlformats.org/officeDocument/2006/relationships/font" Target="fonts/font6.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4.svg" /><Relationship Id="rId7" Type="http://schemas.openxmlformats.org/officeDocument/2006/relationships/image" Target="../media/image20.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9.png" /><Relationship Id="rId5" Type="http://schemas.openxmlformats.org/officeDocument/2006/relationships/image" Target="../media/image10.svg" /><Relationship Id="rId4" Type="http://schemas.openxmlformats.org/officeDocument/2006/relationships/image" Target="../media/image9.png" /><Relationship Id="rId9" Type="http://schemas.openxmlformats.org/officeDocument/2006/relationships/image" Target="../media/image14.svg" /></Relationships>
</file>

<file path=ppt/slides/_rels/slide11.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4.svg" /><Relationship Id="rId7" Type="http://schemas.openxmlformats.org/officeDocument/2006/relationships/image" Target="../media/image10.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28.svg" /><Relationship Id="rId5" Type="http://schemas.openxmlformats.org/officeDocument/2006/relationships/image" Target="../media/image20.svg" /><Relationship Id="rId10" Type="http://schemas.openxmlformats.org/officeDocument/2006/relationships/image" Target="../media/image27.png" /><Relationship Id="rId4" Type="http://schemas.openxmlformats.org/officeDocument/2006/relationships/image" Target="../media/image19.png" /><Relationship Id="rId9" Type="http://schemas.openxmlformats.org/officeDocument/2006/relationships/image" Target="../media/image14.svg" /></Relationships>
</file>

<file path=ppt/slides/_rels/slide12.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image" Target="../media/image4.svg" /><Relationship Id="rId7" Type="http://schemas.openxmlformats.org/officeDocument/2006/relationships/image" Target="../media/image6.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16.svg" /><Relationship Id="rId4" Type="http://schemas.openxmlformats.org/officeDocument/2006/relationships/image" Target="../media/image15.png" /><Relationship Id="rId9" Type="http://schemas.openxmlformats.org/officeDocument/2006/relationships/image" Target="../media/image10.svg" /></Relationships>
</file>

<file path=ppt/slides/_rels/slide13.xml.rels><?xml version="1.0" encoding="UTF-8" standalone="yes"?>
<Relationships xmlns="http://schemas.openxmlformats.org/package/2006/relationships"><Relationship Id="rId8" Type="http://schemas.openxmlformats.org/officeDocument/2006/relationships/image" Target="../media/image15.png" /><Relationship Id="rId3" Type="http://schemas.openxmlformats.org/officeDocument/2006/relationships/image" Target="../media/image4.svg" /><Relationship Id="rId7" Type="http://schemas.openxmlformats.org/officeDocument/2006/relationships/image" Target="../media/image14.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20.svg" /><Relationship Id="rId4" Type="http://schemas.openxmlformats.org/officeDocument/2006/relationships/image" Target="../media/image19.png" /><Relationship Id="rId9" Type="http://schemas.openxmlformats.org/officeDocument/2006/relationships/image" Target="../media/image16.svg" /></Relationships>
</file>

<file path=ppt/slides/_rels/slide14.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image" Target="../media/image4.svg" /><Relationship Id="rId7" Type="http://schemas.openxmlformats.org/officeDocument/2006/relationships/image" Target="../media/image14.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3.png" /><Relationship Id="rId11" Type="http://schemas.openxmlformats.org/officeDocument/2006/relationships/image" Target="../media/image30.png" /><Relationship Id="rId5" Type="http://schemas.openxmlformats.org/officeDocument/2006/relationships/image" Target="../media/image26.svg" /><Relationship Id="rId10" Type="http://schemas.openxmlformats.org/officeDocument/2006/relationships/image" Target="../media/image29.png" /><Relationship Id="rId4" Type="http://schemas.openxmlformats.org/officeDocument/2006/relationships/image" Target="../media/image25.png" /><Relationship Id="rId9" Type="http://schemas.openxmlformats.org/officeDocument/2006/relationships/image" Target="../media/image20.svg" /></Relationships>
</file>

<file path=ppt/slides/_rels/slide15.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image" Target="../media/image4.svg" /><Relationship Id="rId7" Type="http://schemas.openxmlformats.org/officeDocument/2006/relationships/image" Target="../media/image14.svg" /><Relationship Id="rId12" Type="http://schemas.openxmlformats.org/officeDocument/2006/relationships/image" Target="../media/image33.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3.png" /><Relationship Id="rId11" Type="http://schemas.openxmlformats.org/officeDocument/2006/relationships/image" Target="../media/image32.png" /><Relationship Id="rId5" Type="http://schemas.openxmlformats.org/officeDocument/2006/relationships/image" Target="../media/image26.svg" /><Relationship Id="rId10" Type="http://schemas.openxmlformats.org/officeDocument/2006/relationships/image" Target="../media/image31.png" /><Relationship Id="rId4" Type="http://schemas.openxmlformats.org/officeDocument/2006/relationships/image" Target="../media/image25.png" /><Relationship Id="rId9" Type="http://schemas.openxmlformats.org/officeDocument/2006/relationships/image" Target="../media/image20.svg" /></Relationships>
</file>

<file path=ppt/slides/_rels/slide16.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image" Target="../media/image4.svg" /><Relationship Id="rId7" Type="http://schemas.openxmlformats.org/officeDocument/2006/relationships/image" Target="../media/image14.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26.svg" /><Relationship Id="rId10" Type="http://schemas.openxmlformats.org/officeDocument/2006/relationships/image" Target="../media/image34.png" /><Relationship Id="rId4" Type="http://schemas.openxmlformats.org/officeDocument/2006/relationships/image" Target="../media/image25.png" /><Relationship Id="rId9" Type="http://schemas.openxmlformats.org/officeDocument/2006/relationships/image" Target="../media/image20.svg" /></Relationships>
</file>

<file path=ppt/slides/_rels/slide17.xml.rels><?xml version="1.0" encoding="UTF-8" standalone="yes"?>
<Relationships xmlns="http://schemas.openxmlformats.org/package/2006/relationships"><Relationship Id="rId8" Type="http://schemas.openxmlformats.org/officeDocument/2006/relationships/image" Target="../media/image35.png" /><Relationship Id="rId3" Type="http://schemas.openxmlformats.org/officeDocument/2006/relationships/image" Target="../media/image4.svg" /><Relationship Id="rId7" Type="http://schemas.openxmlformats.org/officeDocument/2006/relationships/image" Target="../media/image20.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9.png" /><Relationship Id="rId5" Type="http://schemas.openxmlformats.org/officeDocument/2006/relationships/image" Target="../media/image14.svg" /><Relationship Id="rId4" Type="http://schemas.openxmlformats.org/officeDocument/2006/relationships/image" Target="../media/image13.png" /><Relationship Id="rId9" Type="http://schemas.openxmlformats.org/officeDocument/2006/relationships/image" Target="../media/image36.svg" /></Relationships>
</file>

<file path=ppt/slides/_rels/slide18.xml.rels><?xml version="1.0" encoding="UTF-8" standalone="yes"?>
<Relationships xmlns="http://schemas.openxmlformats.org/package/2006/relationships"><Relationship Id="rId8" Type="http://schemas.openxmlformats.org/officeDocument/2006/relationships/image" Target="../media/image37.png" /><Relationship Id="rId3" Type="http://schemas.openxmlformats.org/officeDocument/2006/relationships/image" Target="../media/image4.svg" /><Relationship Id="rId7" Type="http://schemas.openxmlformats.org/officeDocument/2006/relationships/image" Target="../media/image20.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9.png" /><Relationship Id="rId5" Type="http://schemas.openxmlformats.org/officeDocument/2006/relationships/image" Target="../media/image14.svg" /><Relationship Id="rId10" Type="http://schemas.openxmlformats.org/officeDocument/2006/relationships/image" Target="../media/image39.png" /><Relationship Id="rId4" Type="http://schemas.openxmlformats.org/officeDocument/2006/relationships/image" Target="../media/image13.png" /><Relationship Id="rId9" Type="http://schemas.openxmlformats.org/officeDocument/2006/relationships/image" Target="../media/image38.svg" /></Relationships>
</file>

<file path=ppt/slides/_rels/slide19.xml.rels><?xml version="1.0" encoding="UTF-8" standalone="yes"?>
<Relationships xmlns="http://schemas.openxmlformats.org/package/2006/relationships"><Relationship Id="rId8" Type="http://schemas.openxmlformats.org/officeDocument/2006/relationships/image" Target="../media/image42.png" /><Relationship Id="rId3" Type="http://schemas.openxmlformats.org/officeDocument/2006/relationships/image" Target="../media/image4.svg" /><Relationship Id="rId7" Type="http://schemas.openxmlformats.org/officeDocument/2006/relationships/image" Target="../media/image41.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40.png" /><Relationship Id="rId5" Type="http://schemas.openxmlformats.org/officeDocument/2006/relationships/image" Target="../media/image14.svg" /><Relationship Id="rId4" Type="http://schemas.openxmlformats.org/officeDocument/2006/relationships/image" Target="../media/image13.png" /><Relationship Id="rId9" Type="http://schemas.openxmlformats.org/officeDocument/2006/relationships/image" Target="../media/image43.svg" /></Relationships>
</file>

<file path=ppt/slides/_rels/slide2.xml.rels><?xml version="1.0" encoding="UTF-8" standalone="yes"?>
<Relationships xmlns="http://schemas.openxmlformats.org/package/2006/relationships"><Relationship Id="rId8" Type="http://schemas.openxmlformats.org/officeDocument/2006/relationships/image" Target="../media/image9.png" /><Relationship Id="rId13" Type="http://schemas.openxmlformats.org/officeDocument/2006/relationships/image" Target="../media/image14.svg" /><Relationship Id="rId3" Type="http://schemas.openxmlformats.org/officeDocument/2006/relationships/image" Target="../media/image4.svg" /><Relationship Id="rId7" Type="http://schemas.openxmlformats.org/officeDocument/2006/relationships/image" Target="../media/image8.svg" /><Relationship Id="rId12" Type="http://schemas.openxmlformats.org/officeDocument/2006/relationships/image" Target="../media/image13.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7.png" /><Relationship Id="rId11" Type="http://schemas.openxmlformats.org/officeDocument/2006/relationships/image" Target="../media/image12.svg" /><Relationship Id="rId5" Type="http://schemas.openxmlformats.org/officeDocument/2006/relationships/image" Target="../media/image6.svg" /><Relationship Id="rId10" Type="http://schemas.openxmlformats.org/officeDocument/2006/relationships/image" Target="../media/image11.png" /><Relationship Id="rId4" Type="http://schemas.openxmlformats.org/officeDocument/2006/relationships/image" Target="../media/image5.png" /><Relationship Id="rId9" Type="http://schemas.openxmlformats.org/officeDocument/2006/relationships/image" Target="../media/image10.svg" /></Relationships>
</file>

<file path=ppt/slides/_rels/slide20.xml.rels><?xml version="1.0" encoding="UTF-8" standalone="yes"?>
<Relationships xmlns="http://schemas.openxmlformats.org/package/2006/relationships"><Relationship Id="rId8" Type="http://schemas.openxmlformats.org/officeDocument/2006/relationships/image" Target="../media/image46.png" /><Relationship Id="rId3" Type="http://schemas.openxmlformats.org/officeDocument/2006/relationships/image" Target="../media/image4.svg" /><Relationship Id="rId7" Type="http://schemas.openxmlformats.org/officeDocument/2006/relationships/image" Target="../media/image45.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44.png" /><Relationship Id="rId5" Type="http://schemas.openxmlformats.org/officeDocument/2006/relationships/image" Target="../media/image14.svg" /><Relationship Id="rId4" Type="http://schemas.openxmlformats.org/officeDocument/2006/relationships/image" Target="../media/image13.png" /><Relationship Id="rId9" Type="http://schemas.openxmlformats.org/officeDocument/2006/relationships/image" Target="../media/image47.svg" /></Relationships>
</file>

<file path=ppt/slides/_rels/slide21.xml.rels><?xml version="1.0" encoding="UTF-8" standalone="yes"?>
<Relationships xmlns="http://schemas.openxmlformats.org/package/2006/relationships"><Relationship Id="rId8" Type="http://schemas.openxmlformats.org/officeDocument/2006/relationships/image" Target="../media/image50.svg" /><Relationship Id="rId3" Type="http://schemas.openxmlformats.org/officeDocument/2006/relationships/image" Target="../media/image4.svg" /><Relationship Id="rId7" Type="http://schemas.openxmlformats.org/officeDocument/2006/relationships/image" Target="../media/image49.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48.png" /><Relationship Id="rId5" Type="http://schemas.openxmlformats.org/officeDocument/2006/relationships/image" Target="../media/image14.svg" /><Relationship Id="rId4" Type="http://schemas.openxmlformats.org/officeDocument/2006/relationships/image" Target="../media/image13.png" /></Relationships>
</file>

<file path=ppt/slides/_rels/slide22.xml.rels><?xml version="1.0" encoding="UTF-8" standalone="yes"?>
<Relationships xmlns="http://schemas.openxmlformats.org/package/2006/relationships"><Relationship Id="rId8" Type="http://schemas.openxmlformats.org/officeDocument/2006/relationships/image" Target="../media/image53.png" /><Relationship Id="rId3" Type="http://schemas.openxmlformats.org/officeDocument/2006/relationships/image" Target="../media/image4.svg" /><Relationship Id="rId7" Type="http://schemas.openxmlformats.org/officeDocument/2006/relationships/image" Target="../media/image52.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1.png" /><Relationship Id="rId5" Type="http://schemas.openxmlformats.org/officeDocument/2006/relationships/image" Target="../media/image14.svg" /><Relationship Id="rId4" Type="http://schemas.openxmlformats.org/officeDocument/2006/relationships/image" Target="../media/image13.png" /></Relationships>
</file>

<file path=ppt/slides/_rels/slide23.xml.rels><?xml version="1.0" encoding="UTF-8" standalone="yes"?>
<Relationships xmlns="http://schemas.openxmlformats.org/package/2006/relationships"><Relationship Id="rId8" Type="http://schemas.openxmlformats.org/officeDocument/2006/relationships/image" Target="../media/image12.svg" /><Relationship Id="rId3" Type="http://schemas.openxmlformats.org/officeDocument/2006/relationships/image" Target="../media/image4.svg" /><Relationship Id="rId7"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4.png" /><Relationship Id="rId5" Type="http://schemas.openxmlformats.org/officeDocument/2006/relationships/image" Target="../media/image14.svg" /><Relationship Id="rId10" Type="http://schemas.openxmlformats.org/officeDocument/2006/relationships/image" Target="../media/image18.svg" /><Relationship Id="rId4" Type="http://schemas.openxmlformats.org/officeDocument/2006/relationships/image" Target="../media/image13.png" /><Relationship Id="rId9" Type="http://schemas.openxmlformats.org/officeDocument/2006/relationships/image" Target="../media/image17.png" /></Relationships>
</file>

<file path=ppt/slides/_rels/slide24.xml.rels><?xml version="1.0" encoding="UTF-8" standalone="yes"?>
<Relationships xmlns="http://schemas.openxmlformats.org/package/2006/relationships"><Relationship Id="rId8" Type="http://schemas.openxmlformats.org/officeDocument/2006/relationships/image" Target="../media/image49.png" /><Relationship Id="rId3" Type="http://schemas.openxmlformats.org/officeDocument/2006/relationships/image" Target="../media/image4.svg" /><Relationship Id="rId7" Type="http://schemas.openxmlformats.org/officeDocument/2006/relationships/image" Target="../media/image56.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5.png" /><Relationship Id="rId5" Type="http://schemas.openxmlformats.org/officeDocument/2006/relationships/image" Target="../media/image14.svg" /><Relationship Id="rId4" Type="http://schemas.openxmlformats.org/officeDocument/2006/relationships/image" Target="../media/image13.png" /><Relationship Id="rId9" Type="http://schemas.openxmlformats.org/officeDocument/2006/relationships/image" Target="../media/image50.svg" /></Relationships>
</file>

<file path=ppt/slides/_rels/slide25.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4.svg" /><Relationship Id="rId7" Type="http://schemas.openxmlformats.org/officeDocument/2006/relationships/image" Target="../media/image58.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7.png" /><Relationship Id="rId5" Type="http://schemas.openxmlformats.org/officeDocument/2006/relationships/image" Target="../media/image14.svg" /><Relationship Id="rId4" Type="http://schemas.openxmlformats.org/officeDocument/2006/relationships/image" Target="../media/image13.png" /><Relationship Id="rId9" Type="http://schemas.openxmlformats.org/officeDocument/2006/relationships/image" Target="../media/image8.svg" /></Relationships>
</file>

<file path=ppt/slides/_rels/slide26.xml.rels><?xml version="1.0" encoding="UTF-8" standalone="yes"?>
<Relationships xmlns="http://schemas.openxmlformats.org/package/2006/relationships"><Relationship Id="rId8" Type="http://schemas.openxmlformats.org/officeDocument/2006/relationships/image" Target="../media/image61.png" /><Relationship Id="rId3" Type="http://schemas.openxmlformats.org/officeDocument/2006/relationships/image" Target="../media/image4.svg" /><Relationship Id="rId7" Type="http://schemas.openxmlformats.org/officeDocument/2006/relationships/image" Target="../media/image60.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9.png" /><Relationship Id="rId5" Type="http://schemas.openxmlformats.org/officeDocument/2006/relationships/image" Target="../media/image14.svg" /><Relationship Id="rId4" Type="http://schemas.openxmlformats.org/officeDocument/2006/relationships/image" Target="../media/image13.png" /><Relationship Id="rId9" Type="http://schemas.openxmlformats.org/officeDocument/2006/relationships/image" Target="../media/image62.svg" /></Relationships>
</file>

<file path=ppt/slides/_rels/slide27.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4.svg" /><Relationship Id="rId7" Type="http://schemas.openxmlformats.org/officeDocument/2006/relationships/image" Target="../media/image10.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20.svg" /><Relationship Id="rId5" Type="http://schemas.openxmlformats.org/officeDocument/2006/relationships/image" Target="../media/image16.svg" /><Relationship Id="rId10" Type="http://schemas.openxmlformats.org/officeDocument/2006/relationships/image" Target="../media/image19.png" /><Relationship Id="rId4" Type="http://schemas.openxmlformats.org/officeDocument/2006/relationships/image" Target="../media/image15.png" /><Relationship Id="rId9" Type="http://schemas.openxmlformats.org/officeDocument/2006/relationships/image" Target="../media/image14.svg" /></Relationships>
</file>

<file path=ppt/slides/_rels/slide28.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20.svg" /><Relationship Id="rId3" Type="http://schemas.openxmlformats.org/officeDocument/2006/relationships/image" Target="../media/image4.svg" /><Relationship Id="rId7" Type="http://schemas.openxmlformats.org/officeDocument/2006/relationships/image" Target="../media/image24.svg" /><Relationship Id="rId12" Type="http://schemas.openxmlformats.org/officeDocument/2006/relationships/image" Target="../media/image19.png" /><Relationship Id="rId17" Type="http://schemas.openxmlformats.org/officeDocument/2006/relationships/image" Target="../media/image14.svg" /><Relationship Id="rId2" Type="http://schemas.openxmlformats.org/officeDocument/2006/relationships/image" Target="../media/image3.png" /><Relationship Id="rId16" Type="http://schemas.openxmlformats.org/officeDocument/2006/relationships/image" Target="../media/image13.png" /><Relationship Id="rId1" Type="http://schemas.openxmlformats.org/officeDocument/2006/relationships/slideLayout" Target="../slideLayouts/slideLayout7.xml" /><Relationship Id="rId6" Type="http://schemas.openxmlformats.org/officeDocument/2006/relationships/image" Target="../media/image23.png" /><Relationship Id="rId11" Type="http://schemas.openxmlformats.org/officeDocument/2006/relationships/image" Target="../media/image10.svg" /><Relationship Id="rId5" Type="http://schemas.openxmlformats.org/officeDocument/2006/relationships/image" Target="../media/image18.svg" /><Relationship Id="rId15" Type="http://schemas.openxmlformats.org/officeDocument/2006/relationships/image" Target="../media/image12.svg" /><Relationship Id="rId10" Type="http://schemas.openxmlformats.org/officeDocument/2006/relationships/image" Target="../media/image9.png" /><Relationship Id="rId4" Type="http://schemas.openxmlformats.org/officeDocument/2006/relationships/image" Target="../media/image17.png" /><Relationship Id="rId9" Type="http://schemas.openxmlformats.org/officeDocument/2006/relationships/image" Target="../media/image6.svg" /><Relationship Id="rId14" Type="http://schemas.openxmlformats.org/officeDocument/2006/relationships/image" Target="../media/image11.png" /></Relationships>
</file>

<file path=ppt/slides/_rels/slide3.xml.rels><?xml version="1.0" encoding="UTF-8" standalone="yes"?>
<Relationships xmlns="http://schemas.openxmlformats.org/package/2006/relationships"><Relationship Id="rId3" Type="http://schemas.openxmlformats.org/officeDocument/2006/relationships/image" Target="../media/image4.svg" /><Relationship Id="rId7" Type="http://schemas.openxmlformats.org/officeDocument/2006/relationships/image" Target="../media/image18.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7.png" /><Relationship Id="rId5" Type="http://schemas.openxmlformats.org/officeDocument/2006/relationships/image" Target="../media/image16.svg" /><Relationship Id="rId4" Type="http://schemas.openxmlformats.org/officeDocument/2006/relationships/image" Target="../media/image15.png" /></Relationships>
</file>

<file path=ppt/slides/_rels/slide4.xml.rels><?xml version="1.0" encoding="UTF-8" standalone="yes"?>
<Relationships xmlns="http://schemas.openxmlformats.org/package/2006/relationships"><Relationship Id="rId8" Type="http://schemas.openxmlformats.org/officeDocument/2006/relationships/image" Target="../media/image21.png" /><Relationship Id="rId3" Type="http://schemas.openxmlformats.org/officeDocument/2006/relationships/image" Target="../media/image4.svg" /><Relationship Id="rId7" Type="http://schemas.openxmlformats.org/officeDocument/2006/relationships/image" Target="../media/image20.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9.png" /><Relationship Id="rId5" Type="http://schemas.openxmlformats.org/officeDocument/2006/relationships/image" Target="../media/image14.svg" /><Relationship Id="rId4" Type="http://schemas.openxmlformats.org/officeDocument/2006/relationships/image" Target="../media/image13.png" /><Relationship Id="rId9" Type="http://schemas.openxmlformats.org/officeDocument/2006/relationships/image" Target="../media/image22.svg" /></Relationships>
</file>

<file path=ppt/slides/_rels/slide5.xml.rels><?xml version="1.0" encoding="UTF-8" standalone="yes"?>
<Relationships xmlns="http://schemas.openxmlformats.org/package/2006/relationships"><Relationship Id="rId3" Type="http://schemas.openxmlformats.org/officeDocument/2006/relationships/image" Target="../media/image4.svg" /><Relationship Id="rId7" Type="http://schemas.openxmlformats.org/officeDocument/2006/relationships/image" Target="../media/image14.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8.svg"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4.svg" /><Relationship Id="rId7" Type="http://schemas.openxmlformats.org/officeDocument/2006/relationships/image" Target="../media/image24.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23.png" /><Relationship Id="rId5" Type="http://schemas.openxmlformats.org/officeDocument/2006/relationships/image" Target="../media/image18.svg" /><Relationship Id="rId4" Type="http://schemas.openxmlformats.org/officeDocument/2006/relationships/image" Target="../media/image17.png" /><Relationship Id="rId9" Type="http://schemas.openxmlformats.org/officeDocument/2006/relationships/image" Target="../media/image14.svg" /></Relationships>
</file>

<file path=ppt/slides/_rels/slide7.xml.rels><?xml version="1.0" encoding="UTF-8" standalone="yes"?>
<Relationships xmlns="http://schemas.openxmlformats.org/package/2006/relationships"><Relationship Id="rId3" Type="http://schemas.openxmlformats.org/officeDocument/2006/relationships/image" Target="../media/image16.svg" /><Relationship Id="rId7" Type="http://schemas.openxmlformats.org/officeDocument/2006/relationships/image" Target="../media/image14.sv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4.svg"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16.svg" /><Relationship Id="rId3" Type="http://schemas.openxmlformats.org/officeDocument/2006/relationships/image" Target="../media/image4.svg" /><Relationship Id="rId7" Type="http://schemas.openxmlformats.org/officeDocument/2006/relationships/image" Target="../media/image24.svg" /><Relationship Id="rId12"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23.png" /><Relationship Id="rId11" Type="http://schemas.openxmlformats.org/officeDocument/2006/relationships/image" Target="../media/image26.svg" /><Relationship Id="rId5" Type="http://schemas.openxmlformats.org/officeDocument/2006/relationships/image" Target="../media/image18.svg" /><Relationship Id="rId10" Type="http://schemas.openxmlformats.org/officeDocument/2006/relationships/image" Target="../media/image25.png" /><Relationship Id="rId4" Type="http://schemas.openxmlformats.org/officeDocument/2006/relationships/image" Target="../media/image17.png" /><Relationship Id="rId9" Type="http://schemas.openxmlformats.org/officeDocument/2006/relationships/image" Target="../media/image6.svg" /></Relationships>
</file>

<file path=ppt/slides/_rels/slide9.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image" Target="../media/image18.svg" /><Relationship Id="rId7" Type="http://schemas.openxmlformats.org/officeDocument/2006/relationships/image" Target="../media/image12.svg" /><Relationship Id="rId2" Type="http://schemas.openxmlformats.org/officeDocument/2006/relationships/image" Target="../media/image17.png" /><Relationship Id="rId1" Type="http://schemas.openxmlformats.org/officeDocument/2006/relationships/slideLayout" Target="../slideLayouts/slideLayout7.xml" /><Relationship Id="rId6" Type="http://schemas.openxmlformats.org/officeDocument/2006/relationships/image" Target="../media/image11.png" /><Relationship Id="rId11" Type="http://schemas.openxmlformats.org/officeDocument/2006/relationships/image" Target="../media/image14.svg" /><Relationship Id="rId5" Type="http://schemas.openxmlformats.org/officeDocument/2006/relationships/image" Target="../media/image24.svg" /><Relationship Id="rId10" Type="http://schemas.openxmlformats.org/officeDocument/2006/relationships/image" Target="../media/image13.png" /><Relationship Id="rId4" Type="http://schemas.openxmlformats.org/officeDocument/2006/relationships/image" Target="../media/image23.png" /><Relationship Id="rId9" Type="http://schemas.openxmlformats.org/officeDocument/2006/relationships/image" Target="../media/image4.sv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836027" y="1096067"/>
            <a:ext cx="2294456" cy="2075768"/>
          </a:xfrm>
          <a:custGeom>
            <a:avLst/>
            <a:gdLst/>
            <a:ahLst/>
            <a:cxnLst/>
            <a:rect l="l" t="t" r="r" b="b"/>
            <a:pathLst>
              <a:path w="1857928" h="1801178">
                <a:moveTo>
                  <a:pt x="0" y="0"/>
                </a:moveTo>
                <a:lnTo>
                  <a:pt x="1857928" y="0"/>
                </a:lnTo>
                <a:lnTo>
                  <a:pt x="1857928" y="1801178"/>
                </a:lnTo>
                <a:lnTo>
                  <a:pt x="0" y="1801178"/>
                </a:lnTo>
                <a:lnTo>
                  <a:pt x="0" y="0"/>
                </a:lnTo>
                <a:close/>
              </a:path>
            </a:pathLst>
          </a:custGeom>
          <a:blipFill>
            <a:blip r:embed="rId2"/>
            <a:stretch>
              <a:fillRect l="-8089" r="-8089" b="-23203"/>
            </a:stretch>
          </a:blipFill>
        </p:spPr>
      </p:sp>
      <p:sp>
        <p:nvSpPr>
          <p:cNvPr id="3" name="Freeform 3"/>
          <p:cNvSpPr/>
          <p:nvPr/>
        </p:nvSpPr>
        <p:spPr>
          <a:xfrm>
            <a:off x="15548773" y="1165996"/>
            <a:ext cx="2033362" cy="2075769"/>
          </a:xfrm>
          <a:custGeom>
            <a:avLst/>
            <a:gdLst/>
            <a:ahLst/>
            <a:cxnLst/>
            <a:rect l="l" t="t" r="r" b="b"/>
            <a:pathLst>
              <a:path w="2033362" h="2075769">
                <a:moveTo>
                  <a:pt x="0" y="0"/>
                </a:moveTo>
                <a:lnTo>
                  <a:pt x="2033362" y="0"/>
                </a:lnTo>
                <a:lnTo>
                  <a:pt x="2033362" y="2075770"/>
                </a:lnTo>
                <a:lnTo>
                  <a:pt x="0" y="2075770"/>
                </a:lnTo>
                <a:lnTo>
                  <a:pt x="0" y="0"/>
                </a:lnTo>
                <a:close/>
              </a:path>
            </a:pathLst>
          </a:custGeom>
          <a:blipFill>
            <a:blip r:embed="rId3"/>
            <a:stretch>
              <a:fillRect l="-6372" t="-3160" r="-6372" b="-6905"/>
            </a:stretch>
          </a:blipFill>
        </p:spPr>
      </p:sp>
      <p:sp>
        <p:nvSpPr>
          <p:cNvPr id="4" name="TextBox 4"/>
          <p:cNvSpPr txBox="1"/>
          <p:nvPr/>
        </p:nvSpPr>
        <p:spPr>
          <a:xfrm>
            <a:off x="3400013" y="1077536"/>
            <a:ext cx="11947422" cy="1920947"/>
          </a:xfrm>
          <a:prstGeom prst="rect">
            <a:avLst/>
          </a:prstGeom>
        </p:spPr>
        <p:txBody>
          <a:bodyPr lIns="0" tIns="0" rIns="0" bIns="0" rtlCol="0" anchor="t">
            <a:spAutoFit/>
          </a:bodyPr>
          <a:lstStyle/>
          <a:p>
            <a:pPr algn="ctr">
              <a:lnSpc>
                <a:spcPts val="4479"/>
              </a:lnSpc>
              <a:spcBef>
                <a:spcPct val="0"/>
              </a:spcBef>
            </a:pPr>
            <a:r>
              <a:rPr lang="en-US" sz="3199" b="1">
                <a:solidFill>
                  <a:srgbClr val="18253B"/>
                </a:solidFill>
                <a:latin typeface="Canva Sans Bold"/>
                <a:ea typeface="Canva Sans Bold"/>
                <a:cs typeface="Canva Sans Bold"/>
                <a:sym typeface="Canva Sans Bold"/>
              </a:rPr>
              <a:t>SIDDHARTHA INSTITUTE OF ENGINEERING &amp; TECHNOLOGY</a:t>
            </a:r>
          </a:p>
          <a:p>
            <a:pPr algn="ctr">
              <a:lnSpc>
                <a:spcPts val="980"/>
              </a:lnSpc>
              <a:spcBef>
                <a:spcPct val="0"/>
              </a:spcBef>
            </a:pPr>
            <a:endParaRPr lang="en-US" sz="3199" b="1">
              <a:solidFill>
                <a:srgbClr val="18253B"/>
              </a:solidFill>
              <a:latin typeface="Canva Sans Bold"/>
              <a:ea typeface="Canva Sans Bold"/>
              <a:cs typeface="Canva Sans Bold"/>
              <a:sym typeface="Canva Sans Bold"/>
            </a:endParaRPr>
          </a:p>
          <a:p>
            <a:pPr algn="ctr">
              <a:lnSpc>
                <a:spcPts val="3359"/>
              </a:lnSpc>
              <a:spcBef>
                <a:spcPct val="0"/>
              </a:spcBef>
            </a:pPr>
            <a:r>
              <a:rPr lang="en-US" sz="2399">
                <a:solidFill>
                  <a:srgbClr val="18253B"/>
                </a:solidFill>
                <a:latin typeface="Canva Sans"/>
                <a:ea typeface="Canva Sans"/>
                <a:cs typeface="Canva Sans"/>
                <a:sym typeface="Canva Sans"/>
              </a:rPr>
              <a:t>(Accredited by NBA, NAAC, Approved by AICTE &amp; Affiliated to JNTUH) </a:t>
            </a:r>
          </a:p>
          <a:p>
            <a:pPr algn="ctr">
              <a:lnSpc>
                <a:spcPts val="3359"/>
              </a:lnSpc>
              <a:spcBef>
                <a:spcPct val="0"/>
              </a:spcBef>
            </a:pPr>
            <a:r>
              <a:rPr lang="en-US" sz="2399">
                <a:solidFill>
                  <a:srgbClr val="18253B"/>
                </a:solidFill>
                <a:latin typeface="Canva Sans"/>
                <a:ea typeface="Canva Sans"/>
                <a:cs typeface="Canva Sans"/>
                <a:sym typeface="Canva Sans"/>
              </a:rPr>
              <a:t>Vinobha Nagar, Ibrahimpatnam, Ranga Reddy Dist – 501 506, Telangana</a:t>
            </a:r>
          </a:p>
          <a:p>
            <a:pPr algn="ctr">
              <a:lnSpc>
                <a:spcPts val="3219"/>
              </a:lnSpc>
              <a:spcBef>
                <a:spcPct val="0"/>
              </a:spcBef>
            </a:pPr>
            <a:endParaRPr lang="en-US" sz="2399">
              <a:solidFill>
                <a:srgbClr val="18253B"/>
              </a:solidFill>
              <a:latin typeface="Canva Sans"/>
              <a:ea typeface="Canva Sans"/>
              <a:cs typeface="Canva Sans"/>
              <a:sym typeface="Canva Sans"/>
            </a:endParaRPr>
          </a:p>
        </p:txBody>
      </p:sp>
      <p:sp>
        <p:nvSpPr>
          <p:cNvPr id="5" name="TextBox 5"/>
          <p:cNvSpPr txBox="1"/>
          <p:nvPr/>
        </p:nvSpPr>
        <p:spPr>
          <a:xfrm>
            <a:off x="3024754" y="3579819"/>
            <a:ext cx="12149833" cy="834524"/>
          </a:xfrm>
          <a:prstGeom prst="rect">
            <a:avLst/>
          </a:prstGeom>
        </p:spPr>
        <p:txBody>
          <a:bodyPr lIns="0" tIns="0" rIns="0" bIns="0" rtlCol="0" anchor="t">
            <a:spAutoFit/>
          </a:bodyPr>
          <a:lstStyle/>
          <a:p>
            <a:pPr algn="ctr">
              <a:lnSpc>
                <a:spcPts val="7279"/>
              </a:lnSpc>
            </a:pPr>
            <a:r>
              <a:rPr lang="en-US" sz="4000" b="1" dirty="0">
                <a:solidFill>
                  <a:srgbClr val="AF6A5A"/>
                </a:solidFill>
                <a:latin typeface="Canva Sans Bold"/>
                <a:ea typeface="Canva Sans Bold"/>
                <a:cs typeface="Canva Sans Bold"/>
                <a:sym typeface="Canva Sans Bold"/>
              </a:rPr>
              <a:t>COMPUTER SCIENCE &amp; ENGINEERING</a:t>
            </a:r>
          </a:p>
        </p:txBody>
      </p:sp>
      <p:sp>
        <p:nvSpPr>
          <p:cNvPr id="6" name="TextBox 6"/>
          <p:cNvSpPr txBox="1"/>
          <p:nvPr/>
        </p:nvSpPr>
        <p:spPr>
          <a:xfrm>
            <a:off x="3024754" y="5048250"/>
            <a:ext cx="12447091" cy="821250"/>
          </a:xfrm>
          <a:prstGeom prst="rect">
            <a:avLst/>
          </a:prstGeom>
        </p:spPr>
        <p:txBody>
          <a:bodyPr lIns="0" tIns="0" rIns="0" bIns="0" rtlCol="0" anchor="t">
            <a:spAutoFit/>
          </a:bodyPr>
          <a:lstStyle/>
          <a:p>
            <a:pPr algn="ctr">
              <a:lnSpc>
                <a:spcPts val="7279"/>
              </a:lnSpc>
            </a:pPr>
            <a:r>
              <a:rPr lang="en-US" sz="3600" b="1" dirty="0">
                <a:solidFill>
                  <a:srgbClr val="545454"/>
                </a:solidFill>
                <a:latin typeface="Canva Sans Bold"/>
                <a:ea typeface="Canva Sans Bold"/>
                <a:cs typeface="Canva Sans Bold"/>
                <a:sym typeface="Canva Sans Bold"/>
              </a:rPr>
              <a:t>INDUSTRIAL ORIENTED MINI PROJECT</a:t>
            </a:r>
          </a:p>
        </p:txBody>
      </p:sp>
      <p:sp>
        <p:nvSpPr>
          <p:cNvPr id="7" name="TextBox 7"/>
          <p:cNvSpPr txBox="1"/>
          <p:nvPr/>
        </p:nvSpPr>
        <p:spPr>
          <a:xfrm>
            <a:off x="10287000" y="6877685"/>
            <a:ext cx="3779407" cy="2420856"/>
          </a:xfrm>
          <a:prstGeom prst="rect">
            <a:avLst/>
          </a:prstGeom>
        </p:spPr>
        <p:txBody>
          <a:bodyPr wrap="square"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G.Vyshnavi</a:t>
            </a:r>
          </a:p>
          <a:p>
            <a:pPr algn="l">
              <a:lnSpc>
                <a:spcPts val="4759"/>
              </a:lnSpc>
            </a:pPr>
            <a:r>
              <a:rPr lang="en-US" sz="3399" dirty="0">
                <a:solidFill>
                  <a:srgbClr val="000000"/>
                </a:solidFill>
                <a:latin typeface="Canva Sans"/>
                <a:ea typeface="Canva Sans"/>
                <a:cs typeface="Canva Sans"/>
                <a:sym typeface="Canva Sans"/>
              </a:rPr>
              <a:t>G. Rajeev Reddy</a:t>
            </a:r>
          </a:p>
          <a:p>
            <a:pPr algn="l">
              <a:lnSpc>
                <a:spcPts val="4759"/>
              </a:lnSpc>
            </a:pPr>
            <a:r>
              <a:rPr lang="en-US" sz="3399" dirty="0">
                <a:solidFill>
                  <a:srgbClr val="000000"/>
                </a:solidFill>
                <a:latin typeface="Canva Sans"/>
                <a:ea typeface="Canva Sans"/>
                <a:cs typeface="Canva Sans"/>
                <a:sym typeface="Canva Sans"/>
              </a:rPr>
              <a:t>J Mallikarjun</a:t>
            </a:r>
          </a:p>
          <a:p>
            <a:pPr algn="l">
              <a:lnSpc>
                <a:spcPts val="4759"/>
              </a:lnSpc>
            </a:pPr>
            <a:r>
              <a:rPr lang="en-US" sz="3399" dirty="0">
                <a:solidFill>
                  <a:srgbClr val="000000"/>
                </a:solidFill>
                <a:latin typeface="Canva Sans"/>
                <a:ea typeface="Canva Sans"/>
                <a:cs typeface="Canva Sans"/>
                <a:sym typeface="Canva Sans"/>
              </a:rPr>
              <a:t>B. Harshal</a:t>
            </a:r>
          </a:p>
        </p:txBody>
      </p:sp>
      <p:sp>
        <p:nvSpPr>
          <p:cNvPr id="8" name="TextBox 8"/>
          <p:cNvSpPr txBox="1"/>
          <p:nvPr/>
        </p:nvSpPr>
        <p:spPr>
          <a:xfrm>
            <a:off x="14066407" y="6877685"/>
            <a:ext cx="2964732" cy="2420856"/>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22TP1A0545</a:t>
            </a:r>
          </a:p>
          <a:p>
            <a:pPr algn="ctr">
              <a:lnSpc>
                <a:spcPts val="4759"/>
              </a:lnSpc>
            </a:pPr>
            <a:r>
              <a:rPr lang="en-US" sz="3399" dirty="0">
                <a:solidFill>
                  <a:srgbClr val="000000"/>
                </a:solidFill>
                <a:latin typeface="Canva Sans"/>
                <a:ea typeface="Canva Sans"/>
                <a:cs typeface="Canva Sans"/>
                <a:sym typeface="Canva Sans"/>
              </a:rPr>
              <a:t>22TP1A0539</a:t>
            </a:r>
          </a:p>
          <a:p>
            <a:pPr algn="ctr">
              <a:lnSpc>
                <a:spcPts val="4759"/>
              </a:lnSpc>
            </a:pPr>
            <a:r>
              <a:rPr lang="en-US" sz="3399" dirty="0">
                <a:solidFill>
                  <a:srgbClr val="000000"/>
                </a:solidFill>
                <a:latin typeface="Canva Sans"/>
                <a:ea typeface="Canva Sans"/>
                <a:cs typeface="Canva Sans"/>
                <a:sym typeface="Canva Sans"/>
              </a:rPr>
              <a:t>22TP1A0561</a:t>
            </a:r>
          </a:p>
          <a:p>
            <a:pPr algn="ctr">
              <a:lnSpc>
                <a:spcPts val="4759"/>
              </a:lnSpc>
            </a:pPr>
            <a:r>
              <a:rPr lang="en-US" sz="3399" dirty="0">
                <a:solidFill>
                  <a:srgbClr val="000000"/>
                </a:solidFill>
                <a:latin typeface="Canva Sans"/>
                <a:ea typeface="Canva Sans"/>
                <a:cs typeface="Canva Sans"/>
                <a:sym typeface="Canva Sans"/>
              </a:rPr>
              <a:t>22TP1A051</a:t>
            </a:r>
            <a:r>
              <a:rPr lang="en-GB" sz="3399" dirty="0">
                <a:solidFill>
                  <a:srgbClr val="000000"/>
                </a:solidFill>
                <a:latin typeface="Canva Sans"/>
                <a:ea typeface="Canva Sans"/>
                <a:cs typeface="Canva Sans"/>
                <a:sym typeface="Canva Sans"/>
              </a:rPr>
              <a:t>6</a:t>
            </a:r>
            <a:endParaRPr lang="en-US" sz="3399" dirty="0">
              <a:solidFill>
                <a:srgbClr val="000000"/>
              </a:solidFill>
              <a:latin typeface="Canva Sans"/>
              <a:ea typeface="Canva Sans"/>
              <a:cs typeface="Canva Sans"/>
              <a:sym typeface="Canva Sans"/>
            </a:endParaRPr>
          </a:p>
        </p:txBody>
      </p:sp>
      <p:sp>
        <p:nvSpPr>
          <p:cNvPr id="9" name="TextBox 9"/>
          <p:cNvSpPr txBox="1"/>
          <p:nvPr/>
        </p:nvSpPr>
        <p:spPr>
          <a:xfrm>
            <a:off x="2209799" y="7177722"/>
            <a:ext cx="6295933" cy="1805302"/>
          </a:xfrm>
          <a:prstGeom prst="rect">
            <a:avLst/>
          </a:prstGeom>
        </p:spPr>
        <p:txBody>
          <a:bodyPr wrap="square"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Guided by:</a:t>
            </a:r>
          </a:p>
          <a:p>
            <a:pPr>
              <a:lnSpc>
                <a:spcPts val="4759"/>
              </a:lnSpc>
            </a:pPr>
            <a:r>
              <a:rPr lang="en-US" sz="3399" dirty="0">
                <a:solidFill>
                  <a:srgbClr val="000000"/>
                </a:solidFill>
                <a:latin typeface="Canva Sans"/>
                <a:ea typeface="Canva Sans"/>
                <a:cs typeface="Canva Sans"/>
                <a:sym typeface="Canva Sans"/>
              </a:rPr>
              <a:t>Mr. G Uday Kumar (M. Tech) </a:t>
            </a:r>
          </a:p>
          <a:p>
            <a:pPr algn="l">
              <a:lnSpc>
                <a:spcPts val="4759"/>
              </a:lnSpc>
            </a:pPr>
            <a:r>
              <a:rPr lang="en-US" sz="3399" dirty="0">
                <a:solidFill>
                  <a:srgbClr val="000000"/>
                </a:solidFill>
                <a:latin typeface="Canva Sans"/>
                <a:ea typeface="Canva Sans"/>
                <a:cs typeface="Canva Sans"/>
                <a:sym typeface="Canva Sans"/>
              </a:rPr>
              <a:t>Assistant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737783" y="5143500"/>
            <a:ext cx="6191914" cy="6073635"/>
          </a:xfrm>
          <a:custGeom>
            <a:avLst/>
            <a:gdLst/>
            <a:ahLst/>
            <a:cxnLst/>
            <a:rect l="l" t="t" r="r" b="b"/>
            <a:pathLst>
              <a:path w="6191914" h="6073635">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96086" y="5143500"/>
            <a:ext cx="6191914" cy="6073635"/>
          </a:xfrm>
          <a:custGeom>
            <a:avLst/>
            <a:gdLst/>
            <a:ahLst/>
            <a:cxnLst/>
            <a:rect l="l" t="t" r="r" b="b"/>
            <a:pathLst>
              <a:path w="6191914" h="6073635">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052442" y="1611482"/>
            <a:ext cx="7082961" cy="3058022"/>
            <a:chOff x="0" y="0"/>
            <a:chExt cx="883555" cy="381469"/>
          </a:xfrm>
        </p:grpSpPr>
        <p:sp>
          <p:nvSpPr>
            <p:cNvPr id="5" name="Freeform 5"/>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id="6" name="TextBox 6"/>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794787" y="1611482"/>
            <a:ext cx="7082961" cy="3058022"/>
            <a:chOff x="0" y="0"/>
            <a:chExt cx="883555" cy="381469"/>
          </a:xfrm>
        </p:grpSpPr>
        <p:sp>
          <p:nvSpPr>
            <p:cNvPr id="8" name="Freeform 8"/>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id="9" name="TextBox 9"/>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3056923" y="1399409"/>
            <a:ext cx="4794184" cy="639381"/>
            <a:chOff x="0" y="0"/>
            <a:chExt cx="2860316" cy="381469"/>
          </a:xfrm>
        </p:grpSpPr>
        <p:sp>
          <p:nvSpPr>
            <p:cNvPr id="11" name="Freeform 11"/>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id="12" name="TextBox 12"/>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799267" y="1308268"/>
            <a:ext cx="4794184" cy="639381"/>
            <a:chOff x="0" y="0"/>
            <a:chExt cx="2860316" cy="381469"/>
          </a:xfrm>
        </p:grpSpPr>
        <p:sp>
          <p:nvSpPr>
            <p:cNvPr id="14" name="Freeform 14"/>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id="15" name="TextBox 15"/>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46531" y="6615044"/>
            <a:ext cx="3549762" cy="3440042"/>
          </a:xfrm>
          <a:custGeom>
            <a:avLst/>
            <a:gdLst/>
            <a:ahLst/>
            <a:cxnLst/>
            <a:rect l="l" t="t" r="r" b="b"/>
            <a:pathLst>
              <a:path w="3549762" h="3440042">
                <a:moveTo>
                  <a:pt x="0" y="0"/>
                </a:moveTo>
                <a:lnTo>
                  <a:pt x="3549762" y="0"/>
                </a:lnTo>
                <a:lnTo>
                  <a:pt x="3549762" y="3440042"/>
                </a:lnTo>
                <a:lnTo>
                  <a:pt x="0" y="344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a:off x="6113398" y="6200278"/>
            <a:ext cx="7082961" cy="3058022"/>
            <a:chOff x="0" y="0"/>
            <a:chExt cx="883555" cy="381469"/>
          </a:xfrm>
        </p:grpSpPr>
        <p:sp>
          <p:nvSpPr>
            <p:cNvPr id="18" name="Freeform 18"/>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id="19" name="TextBox 19"/>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117878" y="5901052"/>
            <a:ext cx="4794184" cy="639381"/>
            <a:chOff x="0" y="0"/>
            <a:chExt cx="2860316" cy="381469"/>
          </a:xfrm>
        </p:grpSpPr>
        <p:sp>
          <p:nvSpPr>
            <p:cNvPr id="21" name="Freeform 21"/>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id="22" name="TextBox 22"/>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rot="-1248570">
            <a:off x="15544645" y="6242002"/>
            <a:ext cx="2599568" cy="3704047"/>
          </a:xfrm>
          <a:custGeom>
            <a:avLst/>
            <a:gdLst/>
            <a:ahLst/>
            <a:cxnLst/>
            <a:rect l="l" t="t" r="r" b="b"/>
            <a:pathLst>
              <a:path w="2599568" h="3704047">
                <a:moveTo>
                  <a:pt x="0" y="0"/>
                </a:moveTo>
                <a:lnTo>
                  <a:pt x="2599568" y="0"/>
                </a:lnTo>
                <a:lnTo>
                  <a:pt x="2599568" y="3704048"/>
                </a:lnTo>
                <a:lnTo>
                  <a:pt x="0" y="37040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rot="-137149">
            <a:off x="928767" y="2891038"/>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rot="-5400000">
            <a:off x="16375281" y="3290180"/>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TextBox 26"/>
          <p:cNvSpPr txBox="1"/>
          <p:nvPr/>
        </p:nvSpPr>
        <p:spPr>
          <a:xfrm>
            <a:off x="2713393" y="2082800"/>
            <a:ext cx="5761060" cy="2622550"/>
          </a:xfrm>
          <a:prstGeom prst="rect">
            <a:avLst/>
          </a:prstGeom>
        </p:spPr>
        <p:txBody>
          <a:bodyPr lIns="0" tIns="0" rIns="0" bIns="0" rtlCol="0" anchor="t">
            <a:spAutoFit/>
          </a:bodyPr>
          <a:lstStyle/>
          <a:p>
            <a:pPr algn="ctr">
              <a:lnSpc>
                <a:spcPts val="3499"/>
              </a:lnSpc>
            </a:pPr>
            <a:r>
              <a:rPr lang="en-US" sz="2499" b="1" dirty="0">
                <a:solidFill>
                  <a:srgbClr val="18253B"/>
                </a:solidFill>
                <a:latin typeface="Public Sans Bold"/>
                <a:ea typeface="Public Sans Bold"/>
                <a:cs typeface="Public Sans Bold"/>
                <a:sym typeface="Public Sans Bold"/>
              </a:rPr>
              <a:t>Data Gathering and Cleaning</a:t>
            </a:r>
          </a:p>
          <a:p>
            <a:pPr algn="ctr">
              <a:lnSpc>
                <a:spcPts val="3499"/>
              </a:lnSpc>
            </a:pPr>
            <a:r>
              <a:rPr lang="en-US" sz="2499" dirty="0">
                <a:solidFill>
                  <a:srgbClr val="18253B"/>
                </a:solidFill>
                <a:latin typeface="Public Sans"/>
                <a:ea typeface="Public Sans"/>
                <a:cs typeface="Public Sans"/>
                <a:sym typeface="Public Sans"/>
              </a:rPr>
              <a:t>Collect raw data from reliable sources and clean it by handling missing values, duplicates, and errors to ensure quality input for the model.</a:t>
            </a:r>
          </a:p>
          <a:p>
            <a:pPr algn="ctr">
              <a:lnSpc>
                <a:spcPts val="3499"/>
              </a:lnSpc>
            </a:pPr>
            <a:endParaRPr lang="en-US" sz="2499" dirty="0">
              <a:solidFill>
                <a:srgbClr val="18253B"/>
              </a:solidFill>
              <a:latin typeface="Public Sans"/>
              <a:ea typeface="Public Sans"/>
              <a:cs typeface="Public Sans"/>
              <a:sym typeface="Public Sans"/>
            </a:endParaRPr>
          </a:p>
        </p:txBody>
      </p:sp>
      <p:sp>
        <p:nvSpPr>
          <p:cNvPr id="27" name="TextBox 27"/>
          <p:cNvSpPr txBox="1"/>
          <p:nvPr/>
        </p:nvSpPr>
        <p:spPr>
          <a:xfrm>
            <a:off x="10297254" y="2060429"/>
            <a:ext cx="6078027" cy="2631757"/>
          </a:xfrm>
          <a:prstGeom prst="rect">
            <a:avLst/>
          </a:prstGeom>
        </p:spPr>
        <p:txBody>
          <a:bodyPr lIns="0" tIns="0" rIns="0" bIns="0" rtlCol="0" anchor="t">
            <a:spAutoFit/>
          </a:bodyPr>
          <a:lstStyle/>
          <a:p>
            <a:pPr algn="ctr">
              <a:lnSpc>
                <a:spcPts val="3517"/>
              </a:lnSpc>
            </a:pPr>
            <a:r>
              <a:rPr lang="en-US" sz="2512" b="1" dirty="0">
                <a:solidFill>
                  <a:srgbClr val="18253B"/>
                </a:solidFill>
                <a:latin typeface="Public Sans Bold"/>
                <a:ea typeface="Public Sans Bold"/>
                <a:cs typeface="Public Sans Bold"/>
                <a:sym typeface="Public Sans Bold"/>
              </a:rPr>
              <a:t>Key Feature Identification and Analysis</a:t>
            </a:r>
          </a:p>
          <a:p>
            <a:pPr algn="ctr">
              <a:lnSpc>
                <a:spcPts val="3517"/>
              </a:lnSpc>
            </a:pPr>
            <a:r>
              <a:rPr lang="en-US" sz="2512" dirty="0">
                <a:solidFill>
                  <a:srgbClr val="18253B"/>
                </a:solidFill>
                <a:latin typeface="Public Sans"/>
                <a:ea typeface="Public Sans"/>
                <a:cs typeface="Public Sans"/>
                <a:sym typeface="Public Sans"/>
              </a:rPr>
              <a:t>Select the most important health indicators (like age, blood pressure, etc.) and analyze their impact on kidney health using statistical and visual tools.</a:t>
            </a:r>
          </a:p>
          <a:p>
            <a:pPr algn="ctr">
              <a:lnSpc>
                <a:spcPts val="3517"/>
              </a:lnSpc>
            </a:pPr>
            <a:endParaRPr lang="en-US" sz="2512" dirty="0">
              <a:solidFill>
                <a:srgbClr val="18253B"/>
              </a:solidFill>
              <a:latin typeface="Public Sans"/>
              <a:ea typeface="Public Sans"/>
              <a:cs typeface="Public Sans"/>
              <a:sym typeface="Public Sans"/>
            </a:endParaRPr>
          </a:p>
        </p:txBody>
      </p:sp>
      <p:sp>
        <p:nvSpPr>
          <p:cNvPr id="28" name="TextBox 28"/>
          <p:cNvSpPr txBox="1"/>
          <p:nvPr/>
        </p:nvSpPr>
        <p:spPr>
          <a:xfrm>
            <a:off x="3056923" y="1332734"/>
            <a:ext cx="4514368" cy="490855"/>
          </a:xfrm>
          <a:prstGeom prst="rect">
            <a:avLst/>
          </a:prstGeom>
        </p:spPr>
        <p:txBody>
          <a:bodyPr lIns="0" tIns="0" rIns="0" bIns="0" rtlCol="0" anchor="t">
            <a:spAutoFit/>
          </a:bodyPr>
          <a:lstStyle/>
          <a:p>
            <a:pPr algn="ctr">
              <a:lnSpc>
                <a:spcPts val="3919"/>
              </a:lnSpc>
            </a:pPr>
            <a:r>
              <a:rPr lang="en-US" sz="2799" b="1">
                <a:solidFill>
                  <a:srgbClr val="18253B"/>
                </a:solidFill>
                <a:latin typeface="Public Sans Bold"/>
                <a:ea typeface="Public Sans Bold"/>
                <a:cs typeface="Public Sans Bold"/>
                <a:sym typeface="Public Sans Bold"/>
              </a:rPr>
              <a:t>Description 01</a:t>
            </a:r>
          </a:p>
        </p:txBody>
      </p:sp>
      <p:sp>
        <p:nvSpPr>
          <p:cNvPr id="29" name="TextBox 29"/>
          <p:cNvSpPr txBox="1"/>
          <p:nvPr/>
        </p:nvSpPr>
        <p:spPr>
          <a:xfrm>
            <a:off x="10939175" y="1332734"/>
            <a:ext cx="4514368" cy="490855"/>
          </a:xfrm>
          <a:prstGeom prst="rect">
            <a:avLst/>
          </a:prstGeom>
        </p:spPr>
        <p:txBody>
          <a:bodyPr lIns="0" tIns="0" rIns="0" bIns="0" rtlCol="0" anchor="t">
            <a:spAutoFit/>
          </a:bodyPr>
          <a:lstStyle/>
          <a:p>
            <a:pPr algn="ctr">
              <a:lnSpc>
                <a:spcPts val="3919"/>
              </a:lnSpc>
            </a:pPr>
            <a:r>
              <a:rPr lang="en-US" sz="2799" b="1">
                <a:solidFill>
                  <a:srgbClr val="18253B"/>
                </a:solidFill>
                <a:latin typeface="Public Sans Bold"/>
                <a:ea typeface="Public Sans Bold"/>
                <a:cs typeface="Public Sans Bold"/>
                <a:sym typeface="Public Sans Bold"/>
              </a:rPr>
              <a:t>Description 02</a:t>
            </a:r>
          </a:p>
        </p:txBody>
      </p:sp>
      <p:sp>
        <p:nvSpPr>
          <p:cNvPr id="30" name="TextBox 30"/>
          <p:cNvSpPr txBox="1"/>
          <p:nvPr/>
        </p:nvSpPr>
        <p:spPr>
          <a:xfrm>
            <a:off x="6634440" y="6664258"/>
            <a:ext cx="5761060" cy="2184400"/>
          </a:xfrm>
          <a:prstGeom prst="rect">
            <a:avLst/>
          </a:prstGeom>
        </p:spPr>
        <p:txBody>
          <a:bodyPr lIns="0" tIns="0" rIns="0" bIns="0" rtlCol="0" anchor="t">
            <a:spAutoFit/>
          </a:bodyPr>
          <a:lstStyle/>
          <a:p>
            <a:pPr algn="ctr">
              <a:lnSpc>
                <a:spcPts val="3499"/>
              </a:lnSpc>
            </a:pPr>
            <a:r>
              <a:rPr lang="en-US" sz="2499" b="1">
                <a:solidFill>
                  <a:srgbClr val="18253B"/>
                </a:solidFill>
                <a:latin typeface="Public Sans Bold"/>
                <a:ea typeface="Public Sans Bold"/>
                <a:cs typeface="Public Sans Bold"/>
                <a:sym typeface="Public Sans Bold"/>
              </a:rPr>
              <a:t>Decision Tree Model Building</a:t>
            </a:r>
          </a:p>
          <a:p>
            <a:pPr algn="ctr">
              <a:lnSpc>
                <a:spcPts val="3499"/>
              </a:lnSpc>
            </a:pPr>
            <a:r>
              <a:rPr lang="en-US" sz="2499">
                <a:solidFill>
                  <a:srgbClr val="18253B"/>
                </a:solidFill>
                <a:latin typeface="Public Sans"/>
                <a:ea typeface="Public Sans"/>
                <a:cs typeface="Public Sans"/>
                <a:sym typeface="Public Sans"/>
              </a:rPr>
              <a:t>Train a Decision Tree classifier using the processed data. The model learns patterns to classify whether the kidney is in danger or not.</a:t>
            </a:r>
          </a:p>
        </p:txBody>
      </p:sp>
      <p:sp>
        <p:nvSpPr>
          <p:cNvPr id="31" name="TextBox 31"/>
          <p:cNvSpPr txBox="1"/>
          <p:nvPr/>
        </p:nvSpPr>
        <p:spPr>
          <a:xfrm>
            <a:off x="7397695" y="5929156"/>
            <a:ext cx="4514368" cy="490855"/>
          </a:xfrm>
          <a:prstGeom prst="rect">
            <a:avLst/>
          </a:prstGeom>
        </p:spPr>
        <p:txBody>
          <a:bodyPr lIns="0" tIns="0" rIns="0" bIns="0" rtlCol="0" anchor="t">
            <a:spAutoFit/>
          </a:bodyPr>
          <a:lstStyle/>
          <a:p>
            <a:pPr algn="ctr">
              <a:lnSpc>
                <a:spcPts val="3919"/>
              </a:lnSpc>
            </a:pPr>
            <a:r>
              <a:rPr lang="en-US" sz="2799" b="1">
                <a:solidFill>
                  <a:srgbClr val="18253B"/>
                </a:solidFill>
                <a:latin typeface="Public Sans Bold"/>
                <a:ea typeface="Public Sans Bold"/>
                <a:cs typeface="Public Sans Bold"/>
                <a:sym typeface="Public Sans Bold"/>
              </a:rPr>
              <a:t>Description 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552368" y="5052200"/>
            <a:ext cx="6191914" cy="6073635"/>
          </a:xfrm>
          <a:custGeom>
            <a:avLst/>
            <a:gdLst/>
            <a:ahLst/>
            <a:cxnLst/>
            <a:rect l="l" t="t" r="r" b="b"/>
            <a:pathLst>
              <a:path w="6191914" h="6073635">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94682" y="4605969"/>
            <a:ext cx="6191914" cy="6073635"/>
          </a:xfrm>
          <a:custGeom>
            <a:avLst/>
            <a:gdLst/>
            <a:ahLst/>
            <a:cxnLst/>
            <a:rect l="l" t="t" r="r" b="b"/>
            <a:pathLst>
              <a:path w="6191914" h="6073635">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48570">
            <a:off x="15313012" y="6483041"/>
            <a:ext cx="2599568" cy="3704047"/>
          </a:xfrm>
          <a:custGeom>
            <a:avLst/>
            <a:gdLst/>
            <a:ahLst/>
            <a:cxnLst/>
            <a:rect l="l" t="t" r="r" b="b"/>
            <a:pathLst>
              <a:path w="2599568" h="3704047">
                <a:moveTo>
                  <a:pt x="0" y="0"/>
                </a:moveTo>
                <a:lnTo>
                  <a:pt x="2599568" y="0"/>
                </a:lnTo>
                <a:lnTo>
                  <a:pt x="2599568" y="3704048"/>
                </a:lnTo>
                <a:lnTo>
                  <a:pt x="0" y="37040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5203283" y="1547947"/>
            <a:ext cx="7082961" cy="3058022"/>
            <a:chOff x="0" y="0"/>
            <a:chExt cx="883555" cy="381469"/>
          </a:xfrm>
        </p:grpSpPr>
        <p:sp>
          <p:nvSpPr>
            <p:cNvPr id="6" name="Freeform 6"/>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id="7" name="TextBox 7"/>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203283" y="5874839"/>
            <a:ext cx="7082961" cy="3058022"/>
            <a:chOff x="0" y="0"/>
            <a:chExt cx="883555" cy="381469"/>
          </a:xfrm>
        </p:grpSpPr>
        <p:sp>
          <p:nvSpPr>
            <p:cNvPr id="9" name="Freeform 9"/>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id="10" name="TextBox 10"/>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347672" y="1228256"/>
            <a:ext cx="4794184" cy="639381"/>
            <a:chOff x="0" y="0"/>
            <a:chExt cx="2860316" cy="381469"/>
          </a:xfrm>
        </p:grpSpPr>
        <p:sp>
          <p:nvSpPr>
            <p:cNvPr id="12" name="Freeform 12"/>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id="13" name="TextBox 13"/>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347672" y="5555148"/>
            <a:ext cx="4794184" cy="639381"/>
            <a:chOff x="0" y="0"/>
            <a:chExt cx="2860316" cy="381469"/>
          </a:xfrm>
        </p:grpSpPr>
        <p:sp>
          <p:nvSpPr>
            <p:cNvPr id="15" name="Freeform 15"/>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id="16" name="TextBox 16"/>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5203283" y="2220026"/>
            <a:ext cx="7082961" cy="2174875"/>
          </a:xfrm>
          <a:prstGeom prst="rect">
            <a:avLst/>
          </a:prstGeom>
        </p:spPr>
        <p:txBody>
          <a:bodyPr lIns="0" tIns="0" rIns="0" bIns="0" rtlCol="0" anchor="t">
            <a:spAutoFit/>
          </a:bodyPr>
          <a:lstStyle/>
          <a:p>
            <a:pPr algn="ctr">
              <a:lnSpc>
                <a:spcPts val="3499"/>
              </a:lnSpc>
              <a:spcBef>
                <a:spcPct val="0"/>
              </a:spcBef>
            </a:pPr>
            <a:r>
              <a:rPr lang="en-US" sz="2499" b="1">
                <a:solidFill>
                  <a:srgbClr val="18253B"/>
                </a:solidFill>
                <a:latin typeface="Canva Sans Bold"/>
                <a:ea typeface="Canva Sans Bold"/>
                <a:cs typeface="Canva Sans Bold"/>
                <a:sym typeface="Canva Sans Bold"/>
              </a:rPr>
              <a:t>Model Testing and Accuracy Evaluation</a:t>
            </a:r>
          </a:p>
          <a:p>
            <a:pPr algn="ctr">
              <a:lnSpc>
                <a:spcPts val="3499"/>
              </a:lnSpc>
              <a:spcBef>
                <a:spcPct val="0"/>
              </a:spcBef>
            </a:pPr>
            <a:r>
              <a:rPr lang="en-US" sz="2499">
                <a:solidFill>
                  <a:srgbClr val="18253B"/>
                </a:solidFill>
                <a:latin typeface="Canva Sans"/>
                <a:ea typeface="Canva Sans"/>
                <a:cs typeface="Canva Sans"/>
                <a:sym typeface="Canva Sans"/>
              </a:rPr>
              <a:t>Evaluate the model’s performance using metrics like accuracy, precision, and recall to ensure it gives reliable predictions.</a:t>
            </a:r>
          </a:p>
          <a:p>
            <a:pPr algn="ctr">
              <a:lnSpc>
                <a:spcPts val="3499"/>
              </a:lnSpc>
              <a:spcBef>
                <a:spcPct val="0"/>
              </a:spcBef>
            </a:pPr>
            <a:endParaRPr lang="en-US" sz="2499">
              <a:solidFill>
                <a:srgbClr val="18253B"/>
              </a:solidFill>
              <a:latin typeface="Canva Sans"/>
              <a:ea typeface="Canva Sans"/>
              <a:cs typeface="Canva Sans"/>
              <a:sym typeface="Canva Sans"/>
            </a:endParaRPr>
          </a:p>
        </p:txBody>
      </p:sp>
      <p:sp>
        <p:nvSpPr>
          <p:cNvPr id="18" name="TextBox 18"/>
          <p:cNvSpPr txBox="1"/>
          <p:nvPr/>
        </p:nvSpPr>
        <p:spPr>
          <a:xfrm>
            <a:off x="5639546" y="6531536"/>
            <a:ext cx="6210437" cy="2174875"/>
          </a:xfrm>
          <a:prstGeom prst="rect">
            <a:avLst/>
          </a:prstGeom>
        </p:spPr>
        <p:txBody>
          <a:bodyPr lIns="0" tIns="0" rIns="0" bIns="0" rtlCol="0" anchor="t">
            <a:spAutoFit/>
          </a:bodyPr>
          <a:lstStyle/>
          <a:p>
            <a:pPr algn="ctr">
              <a:lnSpc>
                <a:spcPts val="3499"/>
              </a:lnSpc>
              <a:spcBef>
                <a:spcPct val="0"/>
              </a:spcBef>
            </a:pPr>
            <a:r>
              <a:rPr lang="en-US" sz="2499" b="1" dirty="0">
                <a:solidFill>
                  <a:srgbClr val="18253B"/>
                </a:solidFill>
                <a:latin typeface="Canva Sans Bold"/>
                <a:ea typeface="Canva Sans Bold"/>
                <a:cs typeface="Canva Sans Bold"/>
                <a:sym typeface="Canva Sans Bold"/>
              </a:rPr>
              <a:t>User Interface Design and Deployment</a:t>
            </a:r>
          </a:p>
          <a:p>
            <a:pPr algn="ctr">
              <a:lnSpc>
                <a:spcPts val="3499"/>
              </a:lnSpc>
              <a:spcBef>
                <a:spcPct val="0"/>
              </a:spcBef>
            </a:pPr>
            <a:r>
              <a:rPr lang="en-US" sz="2499" dirty="0">
                <a:solidFill>
                  <a:srgbClr val="18253B"/>
                </a:solidFill>
                <a:latin typeface="Canva Sans"/>
                <a:ea typeface="Canva Sans"/>
                <a:cs typeface="Canva Sans"/>
                <a:sym typeface="Canva Sans"/>
              </a:rPr>
              <a:t>Develop a simple, user-friendly interface (web/app) where users can input their health data and instantly get a prediction.</a:t>
            </a:r>
          </a:p>
        </p:txBody>
      </p:sp>
      <p:sp>
        <p:nvSpPr>
          <p:cNvPr id="19" name="Freeform 19"/>
          <p:cNvSpPr/>
          <p:nvPr/>
        </p:nvSpPr>
        <p:spPr>
          <a:xfrm>
            <a:off x="1046531" y="6615044"/>
            <a:ext cx="3549762" cy="3440042"/>
          </a:xfrm>
          <a:custGeom>
            <a:avLst/>
            <a:gdLst/>
            <a:ahLst/>
            <a:cxnLst/>
            <a:rect l="l" t="t" r="r" b="b"/>
            <a:pathLst>
              <a:path w="3549762" h="3440042">
                <a:moveTo>
                  <a:pt x="0" y="0"/>
                </a:moveTo>
                <a:lnTo>
                  <a:pt x="3549762" y="0"/>
                </a:lnTo>
                <a:lnTo>
                  <a:pt x="3549762" y="3440042"/>
                </a:lnTo>
                <a:lnTo>
                  <a:pt x="0" y="3440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422881">
            <a:off x="5284000" y="4072425"/>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rot="-5400000">
            <a:off x="11585242" y="7530855"/>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3094682" y="1028700"/>
            <a:ext cx="4352707" cy="3418853"/>
          </a:xfrm>
          <a:custGeom>
            <a:avLst/>
            <a:gdLst/>
            <a:ahLst/>
            <a:cxnLst/>
            <a:rect l="l" t="t" r="r" b="b"/>
            <a:pathLst>
              <a:path w="4352707" h="3418853">
                <a:moveTo>
                  <a:pt x="0" y="0"/>
                </a:moveTo>
                <a:lnTo>
                  <a:pt x="4352707" y="0"/>
                </a:lnTo>
                <a:lnTo>
                  <a:pt x="4352707" y="3418853"/>
                </a:lnTo>
                <a:lnTo>
                  <a:pt x="0" y="34188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6347672" y="1269182"/>
            <a:ext cx="4514368" cy="490855"/>
          </a:xfrm>
          <a:prstGeom prst="rect">
            <a:avLst/>
          </a:prstGeom>
        </p:spPr>
        <p:txBody>
          <a:bodyPr lIns="0" tIns="0" rIns="0" bIns="0" rtlCol="0" anchor="t">
            <a:spAutoFit/>
          </a:bodyPr>
          <a:lstStyle/>
          <a:p>
            <a:pPr algn="ctr">
              <a:lnSpc>
                <a:spcPts val="3919"/>
              </a:lnSpc>
            </a:pPr>
            <a:r>
              <a:rPr lang="en-US" sz="2799" b="1">
                <a:solidFill>
                  <a:srgbClr val="18253B"/>
                </a:solidFill>
                <a:latin typeface="Public Sans Bold"/>
                <a:ea typeface="Public Sans Bold"/>
                <a:cs typeface="Public Sans Bold"/>
                <a:sym typeface="Public Sans Bold"/>
              </a:rPr>
              <a:t>Description 04</a:t>
            </a:r>
          </a:p>
        </p:txBody>
      </p:sp>
      <p:sp>
        <p:nvSpPr>
          <p:cNvPr id="24" name="TextBox 24"/>
          <p:cNvSpPr txBox="1"/>
          <p:nvPr/>
        </p:nvSpPr>
        <p:spPr>
          <a:xfrm>
            <a:off x="6487580" y="5617278"/>
            <a:ext cx="4514368" cy="490855"/>
          </a:xfrm>
          <a:prstGeom prst="rect">
            <a:avLst/>
          </a:prstGeom>
        </p:spPr>
        <p:txBody>
          <a:bodyPr lIns="0" tIns="0" rIns="0" bIns="0" rtlCol="0" anchor="t">
            <a:spAutoFit/>
          </a:bodyPr>
          <a:lstStyle/>
          <a:p>
            <a:pPr algn="ctr">
              <a:lnSpc>
                <a:spcPts val="3919"/>
              </a:lnSpc>
            </a:pPr>
            <a:r>
              <a:rPr lang="en-US" sz="2799" b="1">
                <a:solidFill>
                  <a:srgbClr val="18253B"/>
                </a:solidFill>
                <a:latin typeface="Public Sans Bold"/>
                <a:ea typeface="Public Sans Bold"/>
                <a:cs typeface="Public Sans Bold"/>
                <a:sym typeface="Public Sans Bold"/>
              </a:rPr>
              <a:t>Description 05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3022080" y="7379322"/>
            <a:ext cx="7876905" cy="7726439"/>
          </a:xfrm>
          <a:custGeom>
            <a:avLst/>
            <a:gdLst/>
            <a:ahLst/>
            <a:cxnLst/>
            <a:rect l="l" t="t" r="r" b="b"/>
            <a:pathLst>
              <a:path w="7876905" h="7726439">
                <a:moveTo>
                  <a:pt x="0" y="0"/>
                </a:moveTo>
                <a:lnTo>
                  <a:pt x="7876905" y="0"/>
                </a:lnTo>
                <a:lnTo>
                  <a:pt x="7876905" y="7726438"/>
                </a:lnTo>
                <a:lnTo>
                  <a:pt x="0" y="7726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859897" y="-671355"/>
            <a:ext cx="7399403" cy="11629710"/>
          </a:xfrm>
          <a:custGeom>
            <a:avLst/>
            <a:gdLst/>
            <a:ahLst/>
            <a:cxnLst/>
            <a:rect l="l" t="t" r="r" b="b"/>
            <a:pathLst>
              <a:path w="7399403" h="11629710">
                <a:moveTo>
                  <a:pt x="0" y="0"/>
                </a:moveTo>
                <a:lnTo>
                  <a:pt x="7399403" y="0"/>
                </a:lnTo>
                <a:lnTo>
                  <a:pt x="7399403" y="11629710"/>
                </a:lnTo>
                <a:lnTo>
                  <a:pt x="0" y="116297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700522" y="1153874"/>
            <a:ext cx="5694209" cy="8280195"/>
            <a:chOff x="0" y="0"/>
            <a:chExt cx="812800" cy="1181928"/>
          </a:xfrm>
        </p:grpSpPr>
        <p:sp>
          <p:nvSpPr>
            <p:cNvPr id="5" name="Freeform 5"/>
            <p:cNvSpPr/>
            <p:nvPr/>
          </p:nvSpPr>
          <p:spPr>
            <a:xfrm>
              <a:off x="0" y="0"/>
              <a:ext cx="812800" cy="1181927"/>
            </a:xfrm>
            <a:custGeom>
              <a:avLst/>
              <a:gdLst/>
              <a:ahLst/>
              <a:cxnLst/>
              <a:rect l="l" t="t" r="r" b="b"/>
              <a:pathLst>
                <a:path w="812800" h="1181927">
                  <a:moveTo>
                    <a:pt x="0" y="0"/>
                  </a:moveTo>
                  <a:lnTo>
                    <a:pt x="812800" y="0"/>
                  </a:lnTo>
                  <a:lnTo>
                    <a:pt x="812800" y="1181927"/>
                  </a:lnTo>
                  <a:lnTo>
                    <a:pt x="0" y="1181927"/>
                  </a:lnTo>
                  <a:close/>
                </a:path>
              </a:pathLst>
            </a:custGeom>
            <a:solidFill>
              <a:srgbClr val="E9EAF6"/>
            </a:solidFill>
          </p:spPr>
        </p:sp>
        <p:sp>
          <p:nvSpPr>
            <p:cNvPr id="6" name="TextBox 6"/>
            <p:cNvSpPr txBox="1"/>
            <p:nvPr/>
          </p:nvSpPr>
          <p:spPr>
            <a:xfrm>
              <a:off x="0" y="-57150"/>
              <a:ext cx="812800" cy="1239078"/>
            </a:xfrm>
            <a:prstGeom prst="rect">
              <a:avLst/>
            </a:prstGeom>
          </p:spPr>
          <p:txBody>
            <a:bodyPr lIns="50800" tIns="50800" rIns="50800" bIns="50800" rtlCol="0" anchor="ctr"/>
            <a:lstStyle/>
            <a:p>
              <a:pPr algn="ctr">
                <a:lnSpc>
                  <a:spcPts val="3919"/>
                </a:lnSpc>
                <a:spcBef>
                  <a:spcPct val="0"/>
                </a:spcBef>
              </a:pPr>
              <a:r>
                <a:rPr lang="en-US" sz="2799" b="1" u="sng" dirty="0">
                  <a:solidFill>
                    <a:srgbClr val="18253B"/>
                  </a:solidFill>
                  <a:latin typeface="Alice" panose="020B0604020202020204" charset="0"/>
                  <a:ea typeface="Canva Sans Bold"/>
                  <a:cs typeface="Canva Sans Bold"/>
                  <a:sym typeface="Canva Sans Bold"/>
                </a:rPr>
                <a:t>SOFTWARE REQUIREMENTS</a:t>
              </a:r>
            </a:p>
          </p:txBody>
        </p:sp>
      </p:grpSp>
      <p:sp>
        <p:nvSpPr>
          <p:cNvPr id="7" name="Freeform 7"/>
          <p:cNvSpPr/>
          <p:nvPr/>
        </p:nvSpPr>
        <p:spPr>
          <a:xfrm>
            <a:off x="5447832" y="4858426"/>
            <a:ext cx="6410088" cy="6901845"/>
          </a:xfrm>
          <a:custGeom>
            <a:avLst/>
            <a:gdLst/>
            <a:ahLst/>
            <a:cxnLst/>
            <a:rect l="l" t="t" r="r" b="b"/>
            <a:pathLst>
              <a:path w="6410088" h="6901845">
                <a:moveTo>
                  <a:pt x="0" y="0"/>
                </a:moveTo>
                <a:lnTo>
                  <a:pt x="6410088" y="0"/>
                </a:lnTo>
                <a:lnTo>
                  <a:pt x="6410088" y="6901845"/>
                </a:lnTo>
                <a:lnTo>
                  <a:pt x="0" y="690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596328" y="3308971"/>
            <a:ext cx="5756663" cy="3563604"/>
          </a:xfrm>
          <a:prstGeom prst="rect">
            <a:avLst/>
          </a:prstGeom>
        </p:spPr>
        <p:txBody>
          <a:bodyPr lIns="0" tIns="0" rIns="0" bIns="0" rtlCol="0" anchor="t">
            <a:spAutoFit/>
          </a:bodyPr>
          <a:lstStyle/>
          <a:p>
            <a:pPr algn="l">
              <a:lnSpc>
                <a:spcPts val="3499"/>
              </a:lnSpc>
            </a:pPr>
            <a:r>
              <a:rPr lang="en-US" sz="2700" dirty="0">
                <a:solidFill>
                  <a:srgbClr val="18253B"/>
                </a:solidFill>
                <a:latin typeface="Alice" panose="020B0604020202020204" charset="0"/>
                <a:ea typeface="Public Sans"/>
                <a:cs typeface="Public Sans"/>
                <a:sym typeface="Public Sans"/>
              </a:rPr>
              <a:t>Requirements Engineering is a crucial part of any software or machine learning project. It involves identifying, analyzing, documenting, and managing the needs of stakeholders to ensure the successful development of the system.</a:t>
            </a:r>
          </a:p>
          <a:p>
            <a:pPr algn="l">
              <a:lnSpc>
                <a:spcPts val="3499"/>
              </a:lnSpc>
            </a:pPr>
            <a:endParaRPr lang="en-US" sz="2700" dirty="0">
              <a:solidFill>
                <a:srgbClr val="18253B"/>
              </a:solidFill>
              <a:latin typeface="Alice" panose="020B0604020202020204" charset="0"/>
              <a:ea typeface="Public Sans"/>
              <a:cs typeface="Public Sans"/>
              <a:sym typeface="Public Sans"/>
            </a:endParaRPr>
          </a:p>
        </p:txBody>
      </p:sp>
      <p:sp>
        <p:nvSpPr>
          <p:cNvPr id="9" name="TextBox 9"/>
          <p:cNvSpPr txBox="1"/>
          <p:nvPr/>
        </p:nvSpPr>
        <p:spPr>
          <a:xfrm>
            <a:off x="420125" y="1065178"/>
            <a:ext cx="9067797" cy="1362075"/>
          </a:xfrm>
          <a:prstGeom prst="rect">
            <a:avLst/>
          </a:prstGeom>
        </p:spPr>
        <p:txBody>
          <a:bodyPr lIns="0" tIns="0" rIns="0" bIns="0" rtlCol="0" anchor="t">
            <a:spAutoFit/>
          </a:bodyPr>
          <a:lstStyle/>
          <a:p>
            <a:pPr algn="l">
              <a:lnSpc>
                <a:spcPts val="10500"/>
              </a:lnSpc>
            </a:pPr>
            <a:r>
              <a:rPr lang="en-US" sz="7500">
                <a:solidFill>
                  <a:srgbClr val="18253B"/>
                </a:solidFill>
                <a:latin typeface="Brick Sans"/>
                <a:ea typeface="Brick Sans"/>
                <a:cs typeface="Brick Sans"/>
                <a:sym typeface="Brick Sans"/>
              </a:rPr>
              <a:t>REQUIREMENTS</a:t>
            </a:r>
          </a:p>
        </p:txBody>
      </p:sp>
      <p:sp>
        <p:nvSpPr>
          <p:cNvPr id="10" name="Freeform 10"/>
          <p:cNvSpPr/>
          <p:nvPr/>
        </p:nvSpPr>
        <p:spPr>
          <a:xfrm>
            <a:off x="596328" y="7766760"/>
            <a:ext cx="2172806" cy="2105647"/>
          </a:xfrm>
          <a:custGeom>
            <a:avLst/>
            <a:gdLst/>
            <a:ahLst/>
            <a:cxnLst/>
            <a:rect l="l" t="t" r="r" b="b"/>
            <a:pathLst>
              <a:path w="2172806" h="2105647">
                <a:moveTo>
                  <a:pt x="0" y="0"/>
                </a:moveTo>
                <a:lnTo>
                  <a:pt x="2172806" y="0"/>
                </a:lnTo>
                <a:lnTo>
                  <a:pt x="2172806" y="2105647"/>
                </a:lnTo>
                <a:lnTo>
                  <a:pt x="0" y="21056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0665677" y="1586513"/>
            <a:ext cx="5694209" cy="481331"/>
          </a:xfrm>
          <a:prstGeom prst="rect">
            <a:avLst/>
          </a:prstGeom>
        </p:spPr>
        <p:txBody>
          <a:bodyPr lIns="0" tIns="0" rIns="0" bIns="0" rtlCol="0" anchor="t">
            <a:spAutoFit/>
          </a:bodyPr>
          <a:lstStyle/>
          <a:p>
            <a:pPr algn="ctr">
              <a:lnSpc>
                <a:spcPts val="3919"/>
              </a:lnSpc>
              <a:spcBef>
                <a:spcPct val="0"/>
              </a:spcBef>
            </a:pPr>
            <a:r>
              <a:rPr lang="en-US" sz="2799" b="1" u="sng" dirty="0">
                <a:solidFill>
                  <a:srgbClr val="18253B"/>
                </a:solidFill>
                <a:latin typeface="Alice" panose="020B0604020202020204" charset="0"/>
                <a:ea typeface="Canva Sans Bold"/>
                <a:cs typeface="Canva Sans Bold"/>
                <a:sym typeface="Canva Sans Bold"/>
              </a:rPr>
              <a:t>HARDWARE REQUIREMENTS</a:t>
            </a:r>
          </a:p>
        </p:txBody>
      </p:sp>
      <p:sp>
        <p:nvSpPr>
          <p:cNvPr id="12" name="TextBox 12"/>
          <p:cNvSpPr txBox="1"/>
          <p:nvPr/>
        </p:nvSpPr>
        <p:spPr>
          <a:xfrm>
            <a:off x="10898985" y="2688959"/>
            <a:ext cx="5460901" cy="1761893"/>
          </a:xfrm>
          <a:prstGeom prst="rect">
            <a:avLst/>
          </a:prstGeom>
        </p:spPr>
        <p:txBody>
          <a:bodyPr lIns="0" tIns="0" rIns="0" bIns="0" rtlCol="0" anchor="t">
            <a:spAutoFit/>
          </a:bodyPr>
          <a:lstStyle/>
          <a:p>
            <a:pPr algn="l">
              <a:lnSpc>
                <a:spcPts val="3499"/>
              </a:lnSpc>
              <a:spcBef>
                <a:spcPct val="0"/>
              </a:spcBef>
            </a:pPr>
            <a:r>
              <a:rPr lang="en-US" sz="2499" dirty="0">
                <a:solidFill>
                  <a:srgbClr val="18253B"/>
                </a:solidFill>
                <a:latin typeface="Alice" panose="020B0604020202020204" charset="0"/>
                <a:ea typeface="Canva Sans"/>
                <a:cs typeface="Canva Sans"/>
                <a:sym typeface="Canva Sans"/>
              </a:rPr>
              <a:t>· PROCESSOR : DUAL CORE 2 DUOS.</a:t>
            </a:r>
          </a:p>
          <a:p>
            <a:pPr algn="l">
              <a:lnSpc>
                <a:spcPts val="3499"/>
              </a:lnSpc>
              <a:spcBef>
                <a:spcPct val="0"/>
              </a:spcBef>
            </a:pPr>
            <a:r>
              <a:rPr lang="en-US" sz="2499" dirty="0">
                <a:solidFill>
                  <a:srgbClr val="18253B"/>
                </a:solidFill>
                <a:latin typeface="Alice" panose="020B0604020202020204" charset="0"/>
                <a:ea typeface="Canva Sans"/>
                <a:cs typeface="Canva Sans"/>
                <a:sym typeface="Canva Sans"/>
              </a:rPr>
              <a:t>· RAM : 4GB DD RAM</a:t>
            </a:r>
          </a:p>
          <a:p>
            <a:pPr algn="l">
              <a:lnSpc>
                <a:spcPts val="3499"/>
              </a:lnSpc>
              <a:spcBef>
                <a:spcPct val="0"/>
              </a:spcBef>
            </a:pPr>
            <a:r>
              <a:rPr lang="en-US" sz="2499" dirty="0">
                <a:solidFill>
                  <a:srgbClr val="18253B"/>
                </a:solidFill>
                <a:latin typeface="Alice" panose="020B0604020202020204" charset="0"/>
                <a:ea typeface="Canva Sans"/>
                <a:cs typeface="Canva Sans"/>
                <a:sym typeface="Canva Sans"/>
              </a:rPr>
              <a:t>· HARD DISK : 250 GB</a:t>
            </a:r>
          </a:p>
          <a:p>
            <a:pPr algn="l">
              <a:lnSpc>
                <a:spcPts val="3499"/>
              </a:lnSpc>
              <a:spcBef>
                <a:spcPct val="0"/>
              </a:spcBef>
            </a:pPr>
            <a:r>
              <a:rPr lang="en-US" sz="2499" dirty="0">
                <a:solidFill>
                  <a:srgbClr val="18253B"/>
                </a:solidFill>
                <a:latin typeface="Alice" panose="020B0604020202020204" charset="0"/>
                <a:ea typeface="Canva Sans"/>
                <a:cs typeface="Canva Sans"/>
                <a:sym typeface="Canva Sans"/>
              </a:rPr>
              <a:t> </a:t>
            </a:r>
          </a:p>
        </p:txBody>
      </p:sp>
      <p:sp>
        <p:nvSpPr>
          <p:cNvPr id="13" name="TextBox 13"/>
          <p:cNvSpPr txBox="1"/>
          <p:nvPr/>
        </p:nvSpPr>
        <p:spPr>
          <a:xfrm>
            <a:off x="10898985" y="6487147"/>
            <a:ext cx="2735759" cy="1761893"/>
          </a:xfrm>
          <a:prstGeom prst="rect">
            <a:avLst/>
          </a:prstGeom>
        </p:spPr>
        <p:txBody>
          <a:bodyPr lIns="0" tIns="0" rIns="0" bIns="0" rtlCol="0" anchor="t">
            <a:spAutoFit/>
          </a:bodyPr>
          <a:lstStyle/>
          <a:p>
            <a:pPr algn="l">
              <a:lnSpc>
                <a:spcPts val="3499"/>
              </a:lnSpc>
            </a:pPr>
            <a:r>
              <a:rPr lang="en-US" sz="2499" dirty="0">
                <a:solidFill>
                  <a:srgbClr val="18253B"/>
                </a:solidFill>
                <a:latin typeface="Alice" panose="020B0604020202020204" charset="0"/>
                <a:ea typeface="Canva Sans"/>
                <a:cs typeface="Canva Sans"/>
                <a:sym typeface="Canva Sans"/>
              </a:rPr>
              <a:t>Operating System</a:t>
            </a:r>
          </a:p>
          <a:p>
            <a:pPr algn="l">
              <a:lnSpc>
                <a:spcPts val="3499"/>
              </a:lnSpc>
            </a:pPr>
            <a:r>
              <a:rPr lang="en-US" sz="2499" dirty="0">
                <a:solidFill>
                  <a:srgbClr val="18253B"/>
                </a:solidFill>
                <a:latin typeface="Alice" panose="020B0604020202020204" charset="0"/>
                <a:ea typeface="Canva Sans"/>
                <a:cs typeface="Canva Sans"/>
                <a:sym typeface="Canva Sans"/>
              </a:rPr>
              <a:t>Platform</a:t>
            </a:r>
          </a:p>
          <a:p>
            <a:pPr algn="l">
              <a:lnSpc>
                <a:spcPts val="3499"/>
              </a:lnSpc>
            </a:pPr>
            <a:r>
              <a:rPr lang="en-US" sz="2499" dirty="0">
                <a:solidFill>
                  <a:srgbClr val="18253B"/>
                </a:solidFill>
                <a:latin typeface="Alice" panose="020B0604020202020204" charset="0"/>
                <a:ea typeface="Canva Sans"/>
                <a:cs typeface="Canva Sans"/>
                <a:sym typeface="Canva Sans"/>
              </a:rPr>
              <a:t>Programming</a:t>
            </a:r>
          </a:p>
          <a:p>
            <a:pPr algn="l">
              <a:lnSpc>
                <a:spcPts val="3499"/>
              </a:lnSpc>
            </a:pPr>
            <a:r>
              <a:rPr lang="en-US" sz="2499" dirty="0">
                <a:solidFill>
                  <a:srgbClr val="18253B"/>
                </a:solidFill>
                <a:latin typeface="Alice" panose="020B0604020202020204" charset="0"/>
                <a:ea typeface="Canva Sans"/>
                <a:cs typeface="Canva Sans"/>
                <a:sym typeface="Canva Sans"/>
              </a:rPr>
              <a:t>Front-End</a:t>
            </a:r>
          </a:p>
        </p:txBody>
      </p:sp>
      <p:sp>
        <p:nvSpPr>
          <p:cNvPr id="14" name="TextBox 14"/>
          <p:cNvSpPr txBox="1"/>
          <p:nvPr/>
        </p:nvSpPr>
        <p:spPr>
          <a:xfrm>
            <a:off x="13891918" y="6487147"/>
            <a:ext cx="5694209" cy="1761893"/>
          </a:xfrm>
          <a:prstGeom prst="rect">
            <a:avLst/>
          </a:prstGeom>
        </p:spPr>
        <p:txBody>
          <a:bodyPr lIns="0" tIns="0" rIns="0" bIns="0" rtlCol="0" anchor="t">
            <a:spAutoFit/>
          </a:bodyPr>
          <a:lstStyle/>
          <a:p>
            <a:pPr algn="l">
              <a:lnSpc>
                <a:spcPts val="3499"/>
              </a:lnSpc>
            </a:pPr>
            <a:r>
              <a:rPr lang="en-US" sz="2499" dirty="0">
                <a:solidFill>
                  <a:srgbClr val="18253B"/>
                </a:solidFill>
                <a:latin typeface="Alice" panose="020B0604020202020204" charset="0"/>
                <a:ea typeface="Canva Sans"/>
                <a:cs typeface="Canva Sans"/>
                <a:sym typeface="Canva Sans"/>
              </a:rPr>
              <a:t>Windows 7/8/10</a:t>
            </a:r>
          </a:p>
          <a:p>
            <a:pPr algn="l">
              <a:lnSpc>
                <a:spcPts val="3499"/>
              </a:lnSpc>
            </a:pPr>
            <a:r>
              <a:rPr lang="en-US" sz="2499" dirty="0">
                <a:solidFill>
                  <a:srgbClr val="18253B"/>
                </a:solidFill>
                <a:latin typeface="Alice" panose="020B0604020202020204" charset="0"/>
                <a:ea typeface="Canva Sans"/>
                <a:cs typeface="Canva Sans"/>
                <a:sym typeface="Canva Sans"/>
              </a:rPr>
              <a:t>Spyder3</a:t>
            </a:r>
          </a:p>
          <a:p>
            <a:pPr algn="l">
              <a:lnSpc>
                <a:spcPts val="3499"/>
              </a:lnSpc>
            </a:pPr>
            <a:r>
              <a:rPr lang="en-US" sz="2499" dirty="0">
                <a:solidFill>
                  <a:srgbClr val="18253B"/>
                </a:solidFill>
                <a:latin typeface="Alice" panose="020B0604020202020204" charset="0"/>
                <a:ea typeface="Canva Sans"/>
                <a:cs typeface="Canva Sans"/>
                <a:sym typeface="Canva Sans"/>
              </a:rPr>
              <a:t>Python</a:t>
            </a:r>
          </a:p>
          <a:p>
            <a:pPr algn="l">
              <a:lnSpc>
                <a:spcPts val="3499"/>
              </a:lnSpc>
            </a:pPr>
            <a:r>
              <a:rPr lang="en-US" sz="2499" dirty="0">
                <a:solidFill>
                  <a:srgbClr val="18253B"/>
                </a:solidFill>
                <a:latin typeface="Alice" panose="020B0604020202020204" charset="0"/>
                <a:ea typeface="Canva Sans"/>
                <a:cs typeface="Canva Sans"/>
                <a:sym typeface="Canva Sans"/>
              </a:rPr>
              <a:t>Spyder3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807620" y="3767614"/>
            <a:ext cx="6780481" cy="6650959"/>
          </a:xfrm>
          <a:custGeom>
            <a:avLst/>
            <a:gdLst/>
            <a:ahLst/>
            <a:cxnLst/>
            <a:rect l="l" t="t" r="r" b="b"/>
            <a:pathLst>
              <a:path w="6780481" h="6650959">
                <a:moveTo>
                  <a:pt x="0" y="0"/>
                </a:moveTo>
                <a:lnTo>
                  <a:pt x="6780480" y="0"/>
                </a:lnTo>
                <a:lnTo>
                  <a:pt x="6780480" y="6650959"/>
                </a:lnTo>
                <a:lnTo>
                  <a:pt x="0" y="6650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21421" y="-4059902"/>
            <a:ext cx="6780481" cy="6650959"/>
          </a:xfrm>
          <a:custGeom>
            <a:avLst/>
            <a:gdLst/>
            <a:ahLst/>
            <a:cxnLst/>
            <a:rect l="l" t="t" r="r" b="b"/>
            <a:pathLst>
              <a:path w="6780481" h="6650959">
                <a:moveTo>
                  <a:pt x="0" y="0"/>
                </a:moveTo>
                <a:lnTo>
                  <a:pt x="6780480" y="0"/>
                </a:lnTo>
                <a:lnTo>
                  <a:pt x="6780480" y="6650958"/>
                </a:lnTo>
                <a:lnTo>
                  <a:pt x="0" y="66509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866457">
            <a:off x="7516055" y="-145700"/>
            <a:ext cx="1852887" cy="2640124"/>
          </a:xfrm>
          <a:custGeom>
            <a:avLst/>
            <a:gdLst/>
            <a:ahLst/>
            <a:cxnLst/>
            <a:rect l="l" t="t" r="r" b="b"/>
            <a:pathLst>
              <a:path w="1852887" h="2640124">
                <a:moveTo>
                  <a:pt x="0" y="0"/>
                </a:moveTo>
                <a:lnTo>
                  <a:pt x="1852887" y="0"/>
                </a:lnTo>
                <a:lnTo>
                  <a:pt x="1852887" y="2640124"/>
                </a:lnTo>
                <a:lnTo>
                  <a:pt x="0" y="264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6150898" y="-591017"/>
            <a:ext cx="2797736" cy="2797736"/>
          </a:xfrm>
          <a:custGeom>
            <a:avLst/>
            <a:gdLst/>
            <a:ahLst/>
            <a:cxnLst/>
            <a:rect l="l" t="t" r="r" b="b"/>
            <a:pathLst>
              <a:path w="2797736" h="2797736">
                <a:moveTo>
                  <a:pt x="0" y="0"/>
                </a:moveTo>
                <a:lnTo>
                  <a:pt x="2797736" y="0"/>
                </a:lnTo>
                <a:lnTo>
                  <a:pt x="2797736" y="2797736"/>
                </a:lnTo>
                <a:lnTo>
                  <a:pt x="0" y="27977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908325" y="68248"/>
            <a:ext cx="6458258" cy="10150504"/>
          </a:xfrm>
          <a:custGeom>
            <a:avLst/>
            <a:gdLst/>
            <a:ahLst/>
            <a:cxnLst/>
            <a:rect l="l" t="t" r="r" b="b"/>
            <a:pathLst>
              <a:path w="6458258" h="10150504">
                <a:moveTo>
                  <a:pt x="0" y="0"/>
                </a:moveTo>
                <a:lnTo>
                  <a:pt x="6458258" y="0"/>
                </a:lnTo>
                <a:lnTo>
                  <a:pt x="6458258" y="10150504"/>
                </a:lnTo>
                <a:lnTo>
                  <a:pt x="0" y="101505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984241" y="0"/>
            <a:ext cx="6458258" cy="10150504"/>
          </a:xfrm>
          <a:custGeom>
            <a:avLst/>
            <a:gdLst/>
            <a:ahLst/>
            <a:cxnLst/>
            <a:rect l="l" t="t" r="r" b="b"/>
            <a:pathLst>
              <a:path w="6458258" h="10150504">
                <a:moveTo>
                  <a:pt x="0" y="0"/>
                </a:moveTo>
                <a:lnTo>
                  <a:pt x="6458258" y="0"/>
                </a:lnTo>
                <a:lnTo>
                  <a:pt x="6458258" y="10150504"/>
                </a:lnTo>
                <a:lnTo>
                  <a:pt x="0" y="101505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2592191" y="1565143"/>
            <a:ext cx="5242358" cy="7693157"/>
            <a:chOff x="0" y="0"/>
            <a:chExt cx="748302" cy="1098133"/>
          </a:xfrm>
        </p:grpSpPr>
        <p:sp>
          <p:nvSpPr>
            <p:cNvPr id="9" name="Freeform 9"/>
            <p:cNvSpPr/>
            <p:nvPr/>
          </p:nvSpPr>
          <p:spPr>
            <a:xfrm>
              <a:off x="0" y="0"/>
              <a:ext cx="748302" cy="1098133"/>
            </a:xfrm>
            <a:custGeom>
              <a:avLst/>
              <a:gdLst/>
              <a:ahLst/>
              <a:cxnLst/>
              <a:rect l="l" t="t" r="r" b="b"/>
              <a:pathLst>
                <a:path w="748302" h="1098133">
                  <a:moveTo>
                    <a:pt x="0" y="0"/>
                  </a:moveTo>
                  <a:lnTo>
                    <a:pt x="748302" y="0"/>
                  </a:lnTo>
                  <a:lnTo>
                    <a:pt x="748302" y="1098133"/>
                  </a:lnTo>
                  <a:lnTo>
                    <a:pt x="0" y="1098133"/>
                  </a:lnTo>
                  <a:close/>
                </a:path>
              </a:pathLst>
            </a:custGeom>
            <a:solidFill>
              <a:srgbClr val="E9EAF6"/>
            </a:solidFill>
          </p:spPr>
        </p:sp>
        <p:sp>
          <p:nvSpPr>
            <p:cNvPr id="10" name="TextBox 10"/>
            <p:cNvSpPr txBox="1"/>
            <p:nvPr/>
          </p:nvSpPr>
          <p:spPr>
            <a:xfrm>
              <a:off x="0" y="-57150"/>
              <a:ext cx="748302" cy="1155283"/>
            </a:xfrm>
            <a:prstGeom prst="rect">
              <a:avLst/>
            </a:prstGeom>
          </p:spPr>
          <p:txBody>
            <a:bodyPr lIns="50800" tIns="50800" rIns="50800" bIns="50800" rtlCol="0" anchor="ctr"/>
            <a:lstStyle/>
            <a:p>
              <a:pPr algn="ctr">
                <a:lnSpc>
                  <a:spcPts val="3919"/>
                </a:lnSpc>
                <a:spcBef>
                  <a:spcPct val="0"/>
                </a:spcBef>
              </a:pPr>
              <a:endParaRPr/>
            </a:p>
          </p:txBody>
        </p:sp>
      </p:grpSp>
      <p:grpSp>
        <p:nvGrpSpPr>
          <p:cNvPr id="11" name="Group 11"/>
          <p:cNvGrpSpPr/>
          <p:nvPr/>
        </p:nvGrpSpPr>
        <p:grpSpPr>
          <a:xfrm>
            <a:off x="11520684" y="1565143"/>
            <a:ext cx="5233539" cy="7889414"/>
            <a:chOff x="0" y="0"/>
            <a:chExt cx="747043" cy="1126147"/>
          </a:xfrm>
        </p:grpSpPr>
        <p:sp>
          <p:nvSpPr>
            <p:cNvPr id="12" name="Freeform 12"/>
            <p:cNvSpPr/>
            <p:nvPr/>
          </p:nvSpPr>
          <p:spPr>
            <a:xfrm>
              <a:off x="0" y="0"/>
              <a:ext cx="747043" cy="1126147"/>
            </a:xfrm>
            <a:custGeom>
              <a:avLst/>
              <a:gdLst/>
              <a:ahLst/>
              <a:cxnLst/>
              <a:rect l="l" t="t" r="r" b="b"/>
              <a:pathLst>
                <a:path w="747043" h="1126147">
                  <a:moveTo>
                    <a:pt x="0" y="0"/>
                  </a:moveTo>
                  <a:lnTo>
                    <a:pt x="747043" y="0"/>
                  </a:lnTo>
                  <a:lnTo>
                    <a:pt x="747043" y="1126147"/>
                  </a:lnTo>
                  <a:lnTo>
                    <a:pt x="0" y="1126147"/>
                  </a:lnTo>
                  <a:close/>
                </a:path>
              </a:pathLst>
            </a:custGeom>
            <a:solidFill>
              <a:srgbClr val="E9EAF6"/>
            </a:solidFill>
          </p:spPr>
        </p:sp>
        <p:sp>
          <p:nvSpPr>
            <p:cNvPr id="13" name="TextBox 13"/>
            <p:cNvSpPr txBox="1"/>
            <p:nvPr/>
          </p:nvSpPr>
          <p:spPr>
            <a:xfrm>
              <a:off x="0" y="-57150"/>
              <a:ext cx="747043" cy="1183297"/>
            </a:xfrm>
            <a:prstGeom prst="rect">
              <a:avLst/>
            </a:prstGeom>
          </p:spPr>
          <p:txBody>
            <a:bodyPr lIns="50800" tIns="50800" rIns="50800" bIns="50800" rtlCol="0" anchor="ctr"/>
            <a:lstStyle/>
            <a:p>
              <a:pPr algn="ctr">
                <a:lnSpc>
                  <a:spcPts val="3919"/>
                </a:lnSpc>
                <a:spcBef>
                  <a:spcPct val="0"/>
                </a:spcBef>
              </a:pPr>
              <a:endParaRPr/>
            </a:p>
          </p:txBody>
        </p:sp>
      </p:grpSp>
      <p:sp>
        <p:nvSpPr>
          <p:cNvPr id="14" name="TextBox 14"/>
          <p:cNvSpPr txBox="1"/>
          <p:nvPr/>
        </p:nvSpPr>
        <p:spPr>
          <a:xfrm>
            <a:off x="2251782" y="1810479"/>
            <a:ext cx="5859879" cy="396239"/>
          </a:xfrm>
          <a:prstGeom prst="rect">
            <a:avLst/>
          </a:prstGeom>
        </p:spPr>
        <p:txBody>
          <a:bodyPr lIns="0" tIns="0" rIns="0" bIns="0" rtlCol="0" anchor="t">
            <a:spAutoFit/>
          </a:bodyPr>
          <a:lstStyle/>
          <a:p>
            <a:pPr algn="ctr">
              <a:lnSpc>
                <a:spcPts val="3360"/>
              </a:lnSpc>
            </a:pPr>
            <a:r>
              <a:rPr lang="en-US" sz="2400" b="1" u="sng" dirty="0">
                <a:solidFill>
                  <a:srgbClr val="000000"/>
                </a:solidFill>
                <a:latin typeface="Canva Sans Bold"/>
                <a:ea typeface="Canva Sans Bold"/>
                <a:cs typeface="Canva Sans Bold"/>
                <a:sym typeface="Canva Sans Bold"/>
              </a:rPr>
              <a:t>FUNCTIONAL REQUIREMENTS</a:t>
            </a:r>
          </a:p>
        </p:txBody>
      </p:sp>
      <p:sp>
        <p:nvSpPr>
          <p:cNvPr id="15" name="TextBox 15"/>
          <p:cNvSpPr txBox="1"/>
          <p:nvPr/>
        </p:nvSpPr>
        <p:spPr>
          <a:xfrm>
            <a:off x="11648228" y="1817464"/>
            <a:ext cx="5105995" cy="389255"/>
          </a:xfrm>
          <a:prstGeom prst="rect">
            <a:avLst/>
          </a:prstGeom>
        </p:spPr>
        <p:txBody>
          <a:bodyPr lIns="0" tIns="0" rIns="0" bIns="0" rtlCol="0" anchor="t">
            <a:spAutoFit/>
          </a:bodyPr>
          <a:lstStyle/>
          <a:p>
            <a:pPr algn="ctr">
              <a:lnSpc>
                <a:spcPts val="3220"/>
              </a:lnSpc>
            </a:pPr>
            <a:r>
              <a:rPr lang="en-US" sz="2300" b="1" u="sng">
                <a:solidFill>
                  <a:srgbClr val="000000"/>
                </a:solidFill>
                <a:latin typeface="Canva Sans Bold"/>
                <a:ea typeface="Canva Sans Bold"/>
                <a:cs typeface="Canva Sans Bold"/>
                <a:sym typeface="Canva Sans Bold"/>
              </a:rPr>
              <a:t>NON-FUNCTIONAL REQUIREMENTS</a:t>
            </a:r>
          </a:p>
        </p:txBody>
      </p:sp>
      <p:sp>
        <p:nvSpPr>
          <p:cNvPr id="16" name="TextBox 16"/>
          <p:cNvSpPr txBox="1"/>
          <p:nvPr/>
        </p:nvSpPr>
        <p:spPr>
          <a:xfrm>
            <a:off x="3650489" y="2243711"/>
            <a:ext cx="3316784" cy="656590"/>
          </a:xfrm>
          <a:prstGeom prst="rect">
            <a:avLst/>
          </a:prstGeom>
        </p:spPr>
        <p:txBody>
          <a:bodyPr lIns="0" tIns="0" rIns="0" bIns="0" rtlCol="0" anchor="t">
            <a:spAutoFit/>
          </a:bodyPr>
          <a:lstStyle/>
          <a:p>
            <a:pPr algn="ctr">
              <a:lnSpc>
                <a:spcPts val="2660"/>
              </a:lnSpc>
            </a:pPr>
            <a:r>
              <a:rPr lang="en-US" sz="1900" dirty="0">
                <a:solidFill>
                  <a:srgbClr val="000000"/>
                </a:solidFill>
                <a:latin typeface="Canva Sans"/>
                <a:ea typeface="Canva Sans"/>
                <a:cs typeface="Canva Sans"/>
                <a:sym typeface="Canva Sans"/>
              </a:rPr>
              <a:t>(What the system should do)</a:t>
            </a:r>
          </a:p>
          <a:p>
            <a:pPr algn="ctr">
              <a:lnSpc>
                <a:spcPts val="2660"/>
              </a:lnSpc>
            </a:pPr>
            <a:endParaRPr lang="en-US" sz="1900" dirty="0">
              <a:solidFill>
                <a:srgbClr val="000000"/>
              </a:solidFill>
              <a:latin typeface="Canva Sans"/>
              <a:ea typeface="Canva Sans"/>
              <a:cs typeface="Canva Sans"/>
              <a:sym typeface="Canva Sans"/>
            </a:endParaRPr>
          </a:p>
        </p:txBody>
      </p:sp>
      <p:sp>
        <p:nvSpPr>
          <p:cNvPr id="17" name="TextBox 17"/>
          <p:cNvSpPr txBox="1"/>
          <p:nvPr/>
        </p:nvSpPr>
        <p:spPr>
          <a:xfrm>
            <a:off x="2251782" y="2735617"/>
            <a:ext cx="5582766" cy="1945005"/>
          </a:xfrm>
          <a:prstGeom prst="rect">
            <a:avLst/>
          </a:prstGeom>
        </p:spPr>
        <p:txBody>
          <a:bodyPr lIns="0" tIns="0" rIns="0" bIns="0" rtlCol="0" anchor="t">
            <a:spAutoFit/>
          </a:bodyPr>
          <a:lstStyle/>
          <a:p>
            <a:pPr algn="ctr">
              <a:lnSpc>
                <a:spcPts val="3220"/>
              </a:lnSpc>
            </a:pPr>
            <a:r>
              <a:rPr lang="en-US" sz="2300" b="1" dirty="0">
                <a:solidFill>
                  <a:srgbClr val="000000"/>
                </a:solidFill>
                <a:latin typeface="Canva Sans Bold"/>
                <a:ea typeface="Canva Sans Bold"/>
                <a:cs typeface="Canva Sans Bold"/>
                <a:sym typeface="Canva Sans Bold"/>
              </a:rPr>
              <a:t>User Input Form</a:t>
            </a:r>
          </a:p>
          <a:p>
            <a:pPr algn="ctr">
              <a:lnSpc>
                <a:spcPts val="839"/>
              </a:lnSpc>
            </a:pPr>
            <a:endParaRPr lang="en-US" sz="2300" b="1" dirty="0">
              <a:solidFill>
                <a:srgbClr val="000000"/>
              </a:solidFill>
              <a:latin typeface="Canva Sans Bold"/>
              <a:ea typeface="Canva Sans Bold"/>
              <a:cs typeface="Canva Sans Bold"/>
              <a:sym typeface="Canva Sans Bold"/>
            </a:endParaRPr>
          </a:p>
          <a:p>
            <a:pPr algn="ctr">
              <a:lnSpc>
                <a:spcPts val="2520"/>
              </a:lnSpc>
            </a:pPr>
            <a:r>
              <a:rPr lang="en-US" sz="1800" dirty="0">
                <a:solidFill>
                  <a:srgbClr val="000000"/>
                </a:solidFill>
                <a:latin typeface="Canva Sans"/>
                <a:ea typeface="Canva Sans"/>
                <a:cs typeface="Canva Sans"/>
                <a:sym typeface="Canva Sans"/>
              </a:rPr>
              <a:t>Collects user data (e.g., Age, Blood Pressure, Serum Urea, Hemoglobin, etc.).</a:t>
            </a:r>
          </a:p>
          <a:p>
            <a:pPr algn="ctr">
              <a:lnSpc>
                <a:spcPts val="3220"/>
              </a:lnSpc>
            </a:pPr>
            <a:endParaRPr lang="en-US" sz="1800" dirty="0">
              <a:solidFill>
                <a:srgbClr val="000000"/>
              </a:solidFill>
              <a:latin typeface="Canva Sans"/>
              <a:ea typeface="Canva Sans"/>
              <a:cs typeface="Canva Sans"/>
              <a:sym typeface="Canva Sans"/>
            </a:endParaRPr>
          </a:p>
          <a:p>
            <a:pPr algn="ctr">
              <a:lnSpc>
                <a:spcPts val="3220"/>
              </a:lnSpc>
            </a:pPr>
            <a:endParaRPr lang="en-US" sz="1800" dirty="0">
              <a:solidFill>
                <a:srgbClr val="000000"/>
              </a:solidFill>
              <a:latin typeface="Canva Sans"/>
              <a:ea typeface="Canva Sans"/>
              <a:cs typeface="Canva Sans"/>
              <a:sym typeface="Canva Sans"/>
            </a:endParaRPr>
          </a:p>
        </p:txBody>
      </p:sp>
      <p:sp>
        <p:nvSpPr>
          <p:cNvPr id="18" name="TextBox 18"/>
          <p:cNvSpPr txBox="1"/>
          <p:nvPr/>
        </p:nvSpPr>
        <p:spPr>
          <a:xfrm>
            <a:off x="2882006" y="4171270"/>
            <a:ext cx="4322318" cy="1338580"/>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Data Preprocessing</a:t>
            </a:r>
          </a:p>
          <a:p>
            <a:pPr algn="ctr">
              <a:lnSpc>
                <a:spcPts val="2520"/>
              </a:lnSpc>
            </a:pPr>
            <a:r>
              <a:rPr lang="en-US" sz="1800">
                <a:solidFill>
                  <a:srgbClr val="000000"/>
                </a:solidFill>
                <a:latin typeface="Canva Sans"/>
                <a:ea typeface="Canva Sans"/>
                <a:cs typeface="Canva Sans"/>
                <a:sym typeface="Canva Sans"/>
              </a:rPr>
              <a:t>Cleans, normalizes, and prepares input data for prediction.</a:t>
            </a:r>
          </a:p>
          <a:p>
            <a:pPr algn="ctr">
              <a:lnSpc>
                <a:spcPts val="2520"/>
              </a:lnSpc>
            </a:pPr>
            <a:endParaRPr lang="en-US" sz="1800">
              <a:solidFill>
                <a:srgbClr val="000000"/>
              </a:solidFill>
              <a:latin typeface="Canva Sans"/>
              <a:ea typeface="Canva Sans"/>
              <a:cs typeface="Canva Sans"/>
              <a:sym typeface="Canva Sans"/>
            </a:endParaRPr>
          </a:p>
        </p:txBody>
      </p:sp>
      <p:sp>
        <p:nvSpPr>
          <p:cNvPr id="19" name="TextBox 19"/>
          <p:cNvSpPr txBox="1"/>
          <p:nvPr/>
        </p:nvSpPr>
        <p:spPr>
          <a:xfrm>
            <a:off x="2492797" y="5694808"/>
            <a:ext cx="5100737" cy="1967230"/>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Prediction Engine</a:t>
            </a:r>
          </a:p>
          <a:p>
            <a:pPr algn="ctr">
              <a:lnSpc>
                <a:spcPts val="2519"/>
              </a:lnSpc>
            </a:pPr>
            <a:r>
              <a:rPr lang="en-US" sz="1799">
                <a:solidFill>
                  <a:srgbClr val="000000"/>
                </a:solidFill>
                <a:latin typeface="Canva Sans"/>
                <a:ea typeface="Canva Sans"/>
                <a:cs typeface="Canva Sans"/>
                <a:sym typeface="Canva Sans"/>
              </a:rPr>
              <a:t>Uses the trained Decision Tree model to predict kidney condition:</a:t>
            </a:r>
          </a:p>
          <a:p>
            <a:pPr algn="ctr">
              <a:lnSpc>
                <a:spcPts val="2519"/>
              </a:lnSpc>
            </a:pPr>
            <a:r>
              <a:rPr lang="en-US" sz="1799">
                <a:solidFill>
                  <a:srgbClr val="000000"/>
                </a:solidFill>
                <a:latin typeface="Canva Sans"/>
                <a:ea typeface="Canva Sans"/>
                <a:cs typeface="Canva Sans"/>
                <a:sym typeface="Canva Sans"/>
              </a:rPr>
              <a:t>Output: "Kidney in Danger" or "Kidney Not in Danger"</a:t>
            </a:r>
          </a:p>
          <a:p>
            <a:pPr algn="ctr">
              <a:lnSpc>
                <a:spcPts val="2519"/>
              </a:lnSpc>
            </a:pPr>
            <a:endParaRPr lang="en-US" sz="1799">
              <a:solidFill>
                <a:srgbClr val="000000"/>
              </a:solidFill>
              <a:latin typeface="Canva Sans"/>
              <a:ea typeface="Canva Sans"/>
              <a:cs typeface="Canva Sans"/>
              <a:sym typeface="Canva Sans"/>
            </a:endParaRPr>
          </a:p>
        </p:txBody>
      </p:sp>
      <p:sp>
        <p:nvSpPr>
          <p:cNvPr id="20" name="TextBox 20"/>
          <p:cNvSpPr txBox="1"/>
          <p:nvPr/>
        </p:nvSpPr>
        <p:spPr>
          <a:xfrm>
            <a:off x="2758474" y="7843013"/>
            <a:ext cx="4846496" cy="2804160"/>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User Interface (Web/App)</a:t>
            </a:r>
          </a:p>
          <a:p>
            <a:pPr algn="ctr">
              <a:lnSpc>
                <a:spcPts val="2520"/>
              </a:lnSpc>
            </a:pPr>
            <a:r>
              <a:rPr lang="en-US" sz="1800">
                <a:solidFill>
                  <a:srgbClr val="000000"/>
                </a:solidFill>
                <a:latin typeface="Canva Sans"/>
                <a:ea typeface="Canva Sans"/>
                <a:cs typeface="Canva Sans"/>
                <a:sym typeface="Canva Sans"/>
              </a:rPr>
              <a:t>A simple interface for data input and result viewing.</a:t>
            </a:r>
          </a:p>
          <a:p>
            <a:pPr algn="ctr">
              <a:lnSpc>
                <a:spcPts val="4759"/>
              </a:lnSpc>
            </a:pPr>
            <a:endParaRPr lang="en-US" sz="1800">
              <a:solidFill>
                <a:srgbClr val="000000"/>
              </a:solidFill>
              <a:latin typeface="Canva Sans"/>
              <a:ea typeface="Canva Sans"/>
              <a:cs typeface="Canva Sans"/>
              <a:sym typeface="Canva Sans"/>
            </a:endParaRPr>
          </a:p>
          <a:p>
            <a:pPr algn="ctr">
              <a:lnSpc>
                <a:spcPts val="4759"/>
              </a:lnSpc>
            </a:pPr>
            <a:endParaRPr lang="en-US" sz="1800">
              <a:solidFill>
                <a:srgbClr val="000000"/>
              </a:solidFill>
              <a:latin typeface="Canva Sans"/>
              <a:ea typeface="Canva Sans"/>
              <a:cs typeface="Canva Sans"/>
              <a:sym typeface="Canva Sans"/>
            </a:endParaRPr>
          </a:p>
          <a:p>
            <a:pPr algn="ctr">
              <a:lnSpc>
                <a:spcPts val="4759"/>
              </a:lnSpc>
            </a:pPr>
            <a:endParaRPr lang="en-US" sz="1800">
              <a:solidFill>
                <a:srgbClr val="000000"/>
              </a:solidFill>
              <a:latin typeface="Canva Sans"/>
              <a:ea typeface="Canva Sans"/>
              <a:cs typeface="Canva Sans"/>
              <a:sym typeface="Canva Sans"/>
            </a:endParaRPr>
          </a:p>
        </p:txBody>
      </p:sp>
      <p:sp>
        <p:nvSpPr>
          <p:cNvPr id="21" name="TextBox 21"/>
          <p:cNvSpPr txBox="1"/>
          <p:nvPr/>
        </p:nvSpPr>
        <p:spPr>
          <a:xfrm>
            <a:off x="11810321" y="2852676"/>
            <a:ext cx="4781811" cy="2204085"/>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Accuracy</a:t>
            </a:r>
          </a:p>
          <a:p>
            <a:pPr algn="ctr">
              <a:lnSpc>
                <a:spcPts val="2520"/>
              </a:lnSpc>
            </a:pPr>
            <a:r>
              <a:rPr lang="en-US" sz="1800">
                <a:solidFill>
                  <a:srgbClr val="000000"/>
                </a:solidFill>
                <a:latin typeface="Canva Sans"/>
                <a:ea typeface="Canva Sans"/>
                <a:cs typeface="Canva Sans"/>
                <a:sym typeface="Canva Sans"/>
              </a:rPr>
              <a:t>The model must provide a minimum of  95-99% accuracy on prediction tasks.</a:t>
            </a:r>
          </a:p>
          <a:p>
            <a:pPr algn="ctr">
              <a:lnSpc>
                <a:spcPts val="4759"/>
              </a:lnSpc>
            </a:pPr>
            <a:endParaRPr lang="en-US" sz="1800">
              <a:solidFill>
                <a:srgbClr val="000000"/>
              </a:solidFill>
              <a:latin typeface="Canva Sans"/>
              <a:ea typeface="Canva Sans"/>
              <a:cs typeface="Canva Sans"/>
              <a:sym typeface="Canva Sans"/>
            </a:endParaRPr>
          </a:p>
          <a:p>
            <a:pPr algn="ctr">
              <a:lnSpc>
                <a:spcPts val="4759"/>
              </a:lnSpc>
            </a:pPr>
            <a:endParaRPr lang="en-US" sz="1800">
              <a:solidFill>
                <a:srgbClr val="000000"/>
              </a:solidFill>
              <a:latin typeface="Canva Sans"/>
              <a:ea typeface="Canva Sans"/>
              <a:cs typeface="Canva Sans"/>
              <a:sym typeface="Canva Sans"/>
            </a:endParaRPr>
          </a:p>
        </p:txBody>
      </p:sp>
      <p:sp>
        <p:nvSpPr>
          <p:cNvPr id="22" name="TextBox 22"/>
          <p:cNvSpPr txBox="1"/>
          <p:nvPr/>
        </p:nvSpPr>
        <p:spPr>
          <a:xfrm>
            <a:off x="12196983" y="2249534"/>
            <a:ext cx="3880942" cy="656590"/>
          </a:xfrm>
          <a:prstGeom prst="rect">
            <a:avLst/>
          </a:prstGeom>
        </p:spPr>
        <p:txBody>
          <a:bodyPr lIns="0" tIns="0" rIns="0" bIns="0" rtlCol="0" anchor="t">
            <a:spAutoFit/>
          </a:bodyPr>
          <a:lstStyle/>
          <a:p>
            <a:pPr algn="ctr">
              <a:lnSpc>
                <a:spcPts val="2659"/>
              </a:lnSpc>
            </a:pPr>
            <a:r>
              <a:rPr lang="en-US" sz="1899">
                <a:solidFill>
                  <a:srgbClr val="000000"/>
                </a:solidFill>
                <a:latin typeface="Canva Sans"/>
                <a:ea typeface="Canva Sans"/>
                <a:cs typeface="Canva Sans"/>
                <a:sym typeface="Canva Sans"/>
              </a:rPr>
              <a:t>(How the system should perform)</a:t>
            </a:r>
          </a:p>
          <a:p>
            <a:pPr algn="ctr">
              <a:lnSpc>
                <a:spcPts val="2659"/>
              </a:lnSpc>
            </a:pPr>
            <a:endParaRPr lang="en-US" sz="1899">
              <a:solidFill>
                <a:srgbClr val="000000"/>
              </a:solidFill>
              <a:latin typeface="Canva Sans"/>
              <a:ea typeface="Canva Sans"/>
              <a:cs typeface="Canva Sans"/>
              <a:sym typeface="Canva Sans"/>
            </a:endParaRPr>
          </a:p>
        </p:txBody>
      </p:sp>
      <p:sp>
        <p:nvSpPr>
          <p:cNvPr id="23" name="TextBox 23"/>
          <p:cNvSpPr txBox="1"/>
          <p:nvPr/>
        </p:nvSpPr>
        <p:spPr>
          <a:xfrm>
            <a:off x="11169911" y="4316540"/>
            <a:ext cx="5584313" cy="2804160"/>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Performance</a:t>
            </a:r>
          </a:p>
          <a:p>
            <a:pPr algn="ctr">
              <a:lnSpc>
                <a:spcPts val="2520"/>
              </a:lnSpc>
            </a:pPr>
            <a:r>
              <a:rPr lang="en-US" sz="1800">
                <a:solidFill>
                  <a:srgbClr val="000000"/>
                </a:solidFill>
                <a:latin typeface="Canva Sans"/>
                <a:ea typeface="Canva Sans"/>
                <a:cs typeface="Canva Sans"/>
                <a:sym typeface="Canva Sans"/>
              </a:rPr>
              <a:t>Predictions should be generated in under 2 seconds for user inputs.</a:t>
            </a:r>
          </a:p>
          <a:p>
            <a:pPr algn="ctr">
              <a:lnSpc>
                <a:spcPts val="4759"/>
              </a:lnSpc>
            </a:pPr>
            <a:endParaRPr lang="en-US" sz="1800">
              <a:solidFill>
                <a:srgbClr val="000000"/>
              </a:solidFill>
              <a:latin typeface="Canva Sans"/>
              <a:ea typeface="Canva Sans"/>
              <a:cs typeface="Canva Sans"/>
              <a:sym typeface="Canva Sans"/>
            </a:endParaRPr>
          </a:p>
          <a:p>
            <a:pPr algn="ctr">
              <a:lnSpc>
                <a:spcPts val="4759"/>
              </a:lnSpc>
            </a:pPr>
            <a:endParaRPr lang="en-US" sz="1800">
              <a:solidFill>
                <a:srgbClr val="000000"/>
              </a:solidFill>
              <a:latin typeface="Canva Sans"/>
              <a:ea typeface="Canva Sans"/>
              <a:cs typeface="Canva Sans"/>
              <a:sym typeface="Canva Sans"/>
            </a:endParaRPr>
          </a:p>
          <a:p>
            <a:pPr algn="ctr">
              <a:lnSpc>
                <a:spcPts val="4759"/>
              </a:lnSpc>
            </a:pPr>
            <a:endParaRPr lang="en-US" sz="1800">
              <a:solidFill>
                <a:srgbClr val="000000"/>
              </a:solidFill>
              <a:latin typeface="Canva Sans"/>
              <a:ea typeface="Canva Sans"/>
              <a:cs typeface="Canva Sans"/>
              <a:sym typeface="Canva Sans"/>
            </a:endParaRPr>
          </a:p>
        </p:txBody>
      </p:sp>
      <p:sp>
        <p:nvSpPr>
          <p:cNvPr id="24" name="TextBox 24"/>
          <p:cNvSpPr txBox="1"/>
          <p:nvPr/>
        </p:nvSpPr>
        <p:spPr>
          <a:xfrm>
            <a:off x="11575065" y="5994845"/>
            <a:ext cx="5252322" cy="2204085"/>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Security &amp; Privacy</a:t>
            </a:r>
          </a:p>
          <a:p>
            <a:pPr algn="ctr">
              <a:lnSpc>
                <a:spcPts val="2520"/>
              </a:lnSpc>
            </a:pPr>
            <a:r>
              <a:rPr lang="en-US" sz="1800">
                <a:solidFill>
                  <a:srgbClr val="000000"/>
                </a:solidFill>
                <a:latin typeface="Canva Sans"/>
                <a:ea typeface="Canva Sans"/>
                <a:cs typeface="Canva Sans"/>
                <a:sym typeface="Canva Sans"/>
              </a:rPr>
              <a:t>User medical data must be protected and not shared or stored insecurely.</a:t>
            </a:r>
          </a:p>
          <a:p>
            <a:pPr algn="ctr">
              <a:lnSpc>
                <a:spcPts val="4759"/>
              </a:lnSpc>
            </a:pPr>
            <a:endParaRPr lang="en-US" sz="1800">
              <a:solidFill>
                <a:srgbClr val="000000"/>
              </a:solidFill>
              <a:latin typeface="Canva Sans"/>
              <a:ea typeface="Canva Sans"/>
              <a:cs typeface="Canva Sans"/>
              <a:sym typeface="Canva Sans"/>
            </a:endParaRPr>
          </a:p>
          <a:p>
            <a:pPr algn="ctr">
              <a:lnSpc>
                <a:spcPts val="4759"/>
              </a:lnSpc>
            </a:pPr>
            <a:endParaRPr lang="en-US" sz="1800">
              <a:solidFill>
                <a:srgbClr val="000000"/>
              </a:solidFill>
              <a:latin typeface="Canva Sans"/>
              <a:ea typeface="Canva Sans"/>
              <a:cs typeface="Canva Sans"/>
              <a:sym typeface="Canva Sans"/>
            </a:endParaRPr>
          </a:p>
        </p:txBody>
      </p:sp>
      <p:sp>
        <p:nvSpPr>
          <p:cNvPr id="25" name="TextBox 25"/>
          <p:cNvSpPr txBox="1"/>
          <p:nvPr/>
        </p:nvSpPr>
        <p:spPr>
          <a:xfrm>
            <a:off x="11520684" y="7614413"/>
            <a:ext cx="5252322" cy="1024255"/>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Scalability</a:t>
            </a:r>
          </a:p>
          <a:p>
            <a:pPr algn="ctr">
              <a:lnSpc>
                <a:spcPts val="2520"/>
              </a:lnSpc>
            </a:pPr>
            <a:r>
              <a:rPr lang="en-US" sz="1800">
                <a:solidFill>
                  <a:srgbClr val="000000"/>
                </a:solidFill>
                <a:latin typeface="Canva Sans"/>
                <a:ea typeface="Canva Sans"/>
                <a:cs typeface="Canva Sans"/>
                <a:sym typeface="Canva Sans"/>
              </a:rPr>
              <a:t>The system should allow more data/features to be added in the future without major redesign.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387094" y="3248178"/>
            <a:ext cx="5689285" cy="7379969"/>
          </a:xfrm>
          <a:custGeom>
            <a:avLst/>
            <a:gdLst/>
            <a:ahLst/>
            <a:cxnLst/>
            <a:rect l="l" t="t" r="r" b="b"/>
            <a:pathLst>
              <a:path w="5689285" h="7379969">
                <a:moveTo>
                  <a:pt x="0" y="0"/>
                </a:moveTo>
                <a:lnTo>
                  <a:pt x="5689285" y="0"/>
                </a:lnTo>
                <a:lnTo>
                  <a:pt x="5689285" y="7379968"/>
                </a:lnTo>
                <a:lnTo>
                  <a:pt x="0" y="7379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1248570">
            <a:off x="558321" y="6346755"/>
            <a:ext cx="2532247" cy="3608124"/>
          </a:xfrm>
          <a:custGeom>
            <a:avLst/>
            <a:gdLst/>
            <a:ahLst/>
            <a:cxnLst/>
            <a:rect l="l" t="t" r="r" b="b"/>
            <a:pathLst>
              <a:path w="2532247" h="3608124">
                <a:moveTo>
                  <a:pt x="0" y="0"/>
                </a:moveTo>
                <a:lnTo>
                  <a:pt x="2532248" y="0"/>
                </a:lnTo>
                <a:lnTo>
                  <a:pt x="2532248" y="3608124"/>
                </a:lnTo>
                <a:lnTo>
                  <a:pt x="0" y="36081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2756113" y="5741551"/>
            <a:ext cx="3410652" cy="3516749"/>
          </a:xfrm>
          <a:custGeom>
            <a:avLst/>
            <a:gdLst/>
            <a:ahLst/>
            <a:cxnLst/>
            <a:rect l="l" t="t" r="r" b="b"/>
            <a:pathLst>
              <a:path w="3410652" h="3516749">
                <a:moveTo>
                  <a:pt x="0" y="0"/>
                </a:moveTo>
                <a:lnTo>
                  <a:pt x="3410652" y="0"/>
                </a:lnTo>
                <a:lnTo>
                  <a:pt x="3410652" y="3516749"/>
                </a:lnTo>
                <a:lnTo>
                  <a:pt x="0" y="3516749"/>
                </a:lnTo>
                <a:lnTo>
                  <a:pt x="0" y="0"/>
                </a:lnTo>
                <a:close/>
              </a:path>
            </a:pathLst>
          </a:custGeom>
          <a:blipFill>
            <a:blip r:embed="rId10"/>
            <a:stretch>
              <a:fillRect l="-11399" t="-13370" r="-5766" b="-1990"/>
            </a:stretch>
          </a:blipFill>
        </p:spPr>
      </p:sp>
      <p:sp>
        <p:nvSpPr>
          <p:cNvPr id="11" name="Freeform 11"/>
          <p:cNvSpPr/>
          <p:nvPr/>
        </p:nvSpPr>
        <p:spPr>
          <a:xfrm>
            <a:off x="6611050" y="6058141"/>
            <a:ext cx="6982626" cy="2941431"/>
          </a:xfrm>
          <a:custGeom>
            <a:avLst/>
            <a:gdLst/>
            <a:ahLst/>
            <a:cxnLst/>
            <a:rect l="l" t="t" r="r" b="b"/>
            <a:pathLst>
              <a:path w="6982626" h="2941431">
                <a:moveTo>
                  <a:pt x="0" y="0"/>
                </a:moveTo>
                <a:lnTo>
                  <a:pt x="6982626" y="0"/>
                </a:lnTo>
                <a:lnTo>
                  <a:pt x="6982626" y="2941431"/>
                </a:lnTo>
                <a:lnTo>
                  <a:pt x="0" y="2941431"/>
                </a:lnTo>
                <a:lnTo>
                  <a:pt x="0" y="0"/>
                </a:lnTo>
                <a:close/>
              </a:path>
            </a:pathLst>
          </a:custGeom>
          <a:blipFill>
            <a:blip r:embed="rId11"/>
            <a:stretch>
              <a:fillRect/>
            </a:stretch>
          </a:blipFill>
        </p:spPr>
      </p:sp>
      <p:sp>
        <p:nvSpPr>
          <p:cNvPr id="12" name="TextBox 12"/>
          <p:cNvSpPr txBox="1"/>
          <p:nvPr/>
        </p:nvSpPr>
        <p:spPr>
          <a:xfrm>
            <a:off x="5381128" y="676592"/>
            <a:ext cx="8005965" cy="1000851"/>
          </a:xfrm>
          <a:prstGeom prst="rect">
            <a:avLst/>
          </a:prstGeom>
        </p:spPr>
        <p:txBody>
          <a:bodyPr wrap="square" lIns="0" tIns="0" rIns="0" bIns="0" rtlCol="0" anchor="t">
            <a:spAutoFit/>
          </a:bodyPr>
          <a:lstStyle/>
          <a:p>
            <a:pPr algn="ctr">
              <a:lnSpc>
                <a:spcPts val="8819"/>
              </a:lnSpc>
            </a:pPr>
            <a:r>
              <a:rPr lang="en-US" sz="6300" dirty="0">
                <a:solidFill>
                  <a:srgbClr val="000000"/>
                </a:solidFill>
                <a:latin typeface="Brick Sans"/>
                <a:ea typeface="Brick Sans"/>
                <a:cs typeface="Brick Sans"/>
                <a:sym typeface="Brick Sans"/>
              </a:rPr>
              <a:t>SYSTEM DESIGN</a:t>
            </a:r>
          </a:p>
        </p:txBody>
      </p:sp>
      <p:sp>
        <p:nvSpPr>
          <p:cNvPr id="13" name="TextBox 13"/>
          <p:cNvSpPr txBox="1"/>
          <p:nvPr/>
        </p:nvSpPr>
        <p:spPr>
          <a:xfrm>
            <a:off x="2588693" y="2512936"/>
            <a:ext cx="11909299" cy="2174875"/>
          </a:xfrm>
          <a:prstGeom prst="rect">
            <a:avLst/>
          </a:prstGeom>
        </p:spPr>
        <p:txBody>
          <a:bodyPr lIns="0" tIns="0" rIns="0" bIns="0" rtlCol="0" anchor="t">
            <a:spAutoFit/>
          </a:bodyPr>
          <a:lstStyle/>
          <a:p>
            <a:pPr algn="ctr">
              <a:lnSpc>
                <a:spcPts val="3499"/>
              </a:lnSpc>
            </a:pPr>
            <a:r>
              <a:rPr lang="en-US" sz="2499">
                <a:solidFill>
                  <a:srgbClr val="000000"/>
                </a:solidFill>
                <a:latin typeface="Canva Sans"/>
                <a:ea typeface="Canva Sans"/>
                <a:cs typeface="Canva Sans"/>
                <a:sym typeface="Canva Sans"/>
              </a:rPr>
              <a:t>Design Engineering deals with the various UML [Unified Modelling language] diagrams for the implementation of project. Design is a meaningful engineering representation of a thing that is to be built. Software design is a process through which the requirements are translated into representation of the software. </a:t>
            </a:r>
          </a:p>
        </p:txBody>
      </p:sp>
      <p:sp>
        <p:nvSpPr>
          <p:cNvPr id="14" name="TextBox 14"/>
          <p:cNvSpPr txBox="1"/>
          <p:nvPr/>
        </p:nvSpPr>
        <p:spPr>
          <a:xfrm>
            <a:off x="2653620" y="5164061"/>
            <a:ext cx="3181152" cy="372745"/>
          </a:xfrm>
          <a:prstGeom prst="rect">
            <a:avLst/>
          </a:prstGeom>
        </p:spPr>
        <p:txBody>
          <a:bodyPr lIns="0" tIns="0" rIns="0" bIns="0" rtlCol="0" anchor="t">
            <a:spAutoFit/>
          </a:bodyPr>
          <a:lstStyle/>
          <a:p>
            <a:pPr algn="ctr">
              <a:lnSpc>
                <a:spcPts val="3079"/>
              </a:lnSpc>
            </a:pPr>
            <a:r>
              <a:rPr lang="en-US" sz="2199" b="1">
                <a:solidFill>
                  <a:srgbClr val="000000"/>
                </a:solidFill>
                <a:latin typeface="Canva Sans Bold"/>
                <a:ea typeface="Canva Sans Bold"/>
                <a:cs typeface="Canva Sans Bold"/>
                <a:sym typeface="Canva Sans Bold"/>
              </a:rPr>
              <a:t> 1 . USE CASE DIAGRAM</a:t>
            </a:r>
          </a:p>
        </p:txBody>
      </p:sp>
      <p:sp>
        <p:nvSpPr>
          <p:cNvPr id="15" name="TextBox 15"/>
          <p:cNvSpPr txBox="1"/>
          <p:nvPr/>
        </p:nvSpPr>
        <p:spPr>
          <a:xfrm>
            <a:off x="6934108" y="5154536"/>
            <a:ext cx="2788444" cy="389255"/>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2 . CLASS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108235" y="3421413"/>
            <a:ext cx="5689285" cy="7379969"/>
          </a:xfrm>
          <a:custGeom>
            <a:avLst/>
            <a:gdLst/>
            <a:ahLst/>
            <a:cxnLst/>
            <a:rect l="l" t="t" r="r" b="b"/>
            <a:pathLst>
              <a:path w="5689285" h="7379969">
                <a:moveTo>
                  <a:pt x="0" y="0"/>
                </a:moveTo>
                <a:lnTo>
                  <a:pt x="5689285" y="0"/>
                </a:lnTo>
                <a:lnTo>
                  <a:pt x="5689285" y="7379968"/>
                </a:lnTo>
                <a:lnTo>
                  <a:pt x="0" y="7379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1248570">
            <a:off x="558321" y="6346755"/>
            <a:ext cx="2532247" cy="3608124"/>
          </a:xfrm>
          <a:custGeom>
            <a:avLst/>
            <a:gdLst/>
            <a:ahLst/>
            <a:cxnLst/>
            <a:rect l="l" t="t" r="r" b="b"/>
            <a:pathLst>
              <a:path w="2532247" h="3608124">
                <a:moveTo>
                  <a:pt x="0" y="0"/>
                </a:moveTo>
                <a:lnTo>
                  <a:pt x="2532248" y="0"/>
                </a:lnTo>
                <a:lnTo>
                  <a:pt x="2532248" y="3608124"/>
                </a:lnTo>
                <a:lnTo>
                  <a:pt x="0" y="36081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499908" y="1770380"/>
            <a:ext cx="8735136" cy="2664216"/>
          </a:xfrm>
          <a:custGeom>
            <a:avLst/>
            <a:gdLst/>
            <a:ahLst/>
            <a:cxnLst/>
            <a:rect l="l" t="t" r="r" b="b"/>
            <a:pathLst>
              <a:path w="8735136" h="2664216">
                <a:moveTo>
                  <a:pt x="0" y="0"/>
                </a:moveTo>
                <a:lnTo>
                  <a:pt x="8735135" y="0"/>
                </a:lnTo>
                <a:lnTo>
                  <a:pt x="8735135" y="2664216"/>
                </a:lnTo>
                <a:lnTo>
                  <a:pt x="0" y="2664216"/>
                </a:lnTo>
                <a:lnTo>
                  <a:pt x="0" y="0"/>
                </a:lnTo>
                <a:close/>
              </a:path>
            </a:pathLst>
          </a:custGeom>
          <a:blipFill>
            <a:blip r:embed="rId10"/>
            <a:stretch>
              <a:fillRect/>
            </a:stretch>
          </a:blipFill>
        </p:spPr>
      </p:sp>
      <p:sp>
        <p:nvSpPr>
          <p:cNvPr id="11" name="Freeform 11"/>
          <p:cNvSpPr/>
          <p:nvPr/>
        </p:nvSpPr>
        <p:spPr>
          <a:xfrm>
            <a:off x="10854259" y="1770380"/>
            <a:ext cx="1859786" cy="7293279"/>
          </a:xfrm>
          <a:custGeom>
            <a:avLst/>
            <a:gdLst/>
            <a:ahLst/>
            <a:cxnLst/>
            <a:rect l="l" t="t" r="r" b="b"/>
            <a:pathLst>
              <a:path w="1859786" h="7293279">
                <a:moveTo>
                  <a:pt x="0" y="0"/>
                </a:moveTo>
                <a:lnTo>
                  <a:pt x="1859786" y="0"/>
                </a:lnTo>
                <a:lnTo>
                  <a:pt x="1859786" y="7293279"/>
                </a:lnTo>
                <a:lnTo>
                  <a:pt x="0" y="7293279"/>
                </a:lnTo>
                <a:lnTo>
                  <a:pt x="0" y="0"/>
                </a:lnTo>
                <a:close/>
              </a:path>
            </a:pathLst>
          </a:custGeom>
          <a:blipFill>
            <a:blip r:embed="rId11"/>
            <a:stretch>
              <a:fillRect/>
            </a:stretch>
          </a:blipFill>
        </p:spPr>
      </p:sp>
      <p:sp>
        <p:nvSpPr>
          <p:cNvPr id="12" name="Freeform 12"/>
          <p:cNvSpPr/>
          <p:nvPr/>
        </p:nvSpPr>
        <p:spPr>
          <a:xfrm>
            <a:off x="1824445" y="5485130"/>
            <a:ext cx="6786313" cy="4012408"/>
          </a:xfrm>
          <a:custGeom>
            <a:avLst/>
            <a:gdLst/>
            <a:ahLst/>
            <a:cxnLst/>
            <a:rect l="l" t="t" r="r" b="b"/>
            <a:pathLst>
              <a:path w="6786313" h="4012408">
                <a:moveTo>
                  <a:pt x="0" y="0"/>
                </a:moveTo>
                <a:lnTo>
                  <a:pt x="6786313" y="0"/>
                </a:lnTo>
                <a:lnTo>
                  <a:pt x="6786313" y="4012408"/>
                </a:lnTo>
                <a:lnTo>
                  <a:pt x="0" y="4012408"/>
                </a:lnTo>
                <a:lnTo>
                  <a:pt x="0" y="0"/>
                </a:lnTo>
                <a:close/>
              </a:path>
            </a:pathLst>
          </a:custGeom>
          <a:blipFill>
            <a:blip r:embed="rId12"/>
            <a:stretch>
              <a:fillRect/>
            </a:stretch>
          </a:blipFill>
        </p:spPr>
      </p:sp>
      <p:sp>
        <p:nvSpPr>
          <p:cNvPr id="13" name="TextBox 13"/>
          <p:cNvSpPr txBox="1"/>
          <p:nvPr/>
        </p:nvSpPr>
        <p:spPr>
          <a:xfrm>
            <a:off x="3447327" y="981075"/>
            <a:ext cx="2857699" cy="789305"/>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3.OBJECT DIAGRAM</a:t>
            </a:r>
          </a:p>
          <a:p>
            <a:pPr algn="ctr">
              <a:lnSpc>
                <a:spcPts val="3220"/>
              </a:lnSpc>
            </a:pPr>
            <a:endParaRPr lang="en-US" sz="2300" b="1">
              <a:solidFill>
                <a:srgbClr val="000000"/>
              </a:solidFill>
              <a:latin typeface="Canva Sans Bold"/>
              <a:ea typeface="Canva Sans Bold"/>
              <a:cs typeface="Canva Sans Bold"/>
              <a:sym typeface="Canva Sans Bold"/>
            </a:endParaRPr>
          </a:p>
        </p:txBody>
      </p:sp>
      <p:sp>
        <p:nvSpPr>
          <p:cNvPr id="14" name="TextBox 14"/>
          <p:cNvSpPr txBox="1"/>
          <p:nvPr/>
        </p:nvSpPr>
        <p:spPr>
          <a:xfrm>
            <a:off x="10854259" y="1045467"/>
            <a:ext cx="2599829" cy="389255"/>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4.STATE DIAGRAM</a:t>
            </a:r>
          </a:p>
        </p:txBody>
      </p:sp>
      <p:sp>
        <p:nvSpPr>
          <p:cNvPr id="15" name="TextBox 15"/>
          <p:cNvSpPr txBox="1"/>
          <p:nvPr/>
        </p:nvSpPr>
        <p:spPr>
          <a:xfrm>
            <a:off x="2136553" y="4741423"/>
            <a:ext cx="3730923" cy="389255"/>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5.DEPLOYMENT DIAGRAM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AAC1DD"/>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064575" y="3421413"/>
            <a:ext cx="5689285" cy="7379969"/>
          </a:xfrm>
          <a:custGeom>
            <a:avLst/>
            <a:gdLst/>
            <a:ahLst/>
            <a:cxnLst/>
            <a:rect l="l" t="t" r="r" b="b"/>
            <a:pathLst>
              <a:path w="5689285" h="7379969">
                <a:moveTo>
                  <a:pt x="0" y="0"/>
                </a:moveTo>
                <a:lnTo>
                  <a:pt x="5689285" y="0"/>
                </a:lnTo>
                <a:lnTo>
                  <a:pt x="5689285" y="7379968"/>
                </a:lnTo>
                <a:lnTo>
                  <a:pt x="0" y="7379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1248570">
            <a:off x="558321" y="6346755"/>
            <a:ext cx="2532247" cy="3608124"/>
          </a:xfrm>
          <a:custGeom>
            <a:avLst/>
            <a:gdLst/>
            <a:ahLst/>
            <a:cxnLst/>
            <a:rect l="l" t="t" r="r" b="b"/>
            <a:pathLst>
              <a:path w="2532247" h="3608124">
                <a:moveTo>
                  <a:pt x="0" y="0"/>
                </a:moveTo>
                <a:lnTo>
                  <a:pt x="2532248" y="0"/>
                </a:lnTo>
                <a:lnTo>
                  <a:pt x="2532248" y="3608124"/>
                </a:lnTo>
                <a:lnTo>
                  <a:pt x="0" y="36081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834185" y="1983740"/>
            <a:ext cx="4619630" cy="6933779"/>
          </a:xfrm>
          <a:custGeom>
            <a:avLst/>
            <a:gdLst/>
            <a:ahLst/>
            <a:cxnLst/>
            <a:rect l="l" t="t" r="r" b="b"/>
            <a:pathLst>
              <a:path w="4619630" h="6933779">
                <a:moveTo>
                  <a:pt x="0" y="0"/>
                </a:moveTo>
                <a:lnTo>
                  <a:pt x="4619630" y="0"/>
                </a:lnTo>
                <a:lnTo>
                  <a:pt x="4619630" y="6933779"/>
                </a:lnTo>
                <a:lnTo>
                  <a:pt x="0" y="6933779"/>
                </a:lnTo>
                <a:lnTo>
                  <a:pt x="0" y="0"/>
                </a:lnTo>
                <a:close/>
              </a:path>
            </a:pathLst>
          </a:custGeom>
          <a:blipFill>
            <a:blip r:embed="rId10"/>
            <a:stretch>
              <a:fillRect/>
            </a:stretch>
          </a:blipFill>
        </p:spPr>
      </p:sp>
      <p:sp>
        <p:nvSpPr>
          <p:cNvPr id="11" name="TextBox 11"/>
          <p:cNvSpPr txBox="1"/>
          <p:nvPr/>
        </p:nvSpPr>
        <p:spPr>
          <a:xfrm>
            <a:off x="7097234" y="971550"/>
            <a:ext cx="3687763" cy="1012190"/>
          </a:xfrm>
          <a:prstGeom prst="rect">
            <a:avLst/>
          </a:prstGeom>
        </p:spPr>
        <p:txBody>
          <a:bodyPr lIns="0" tIns="0" rIns="0" bIns="0" rtlCol="0" anchor="t">
            <a:spAutoFit/>
          </a:bodyPr>
          <a:lstStyle/>
          <a:p>
            <a:pPr algn="ctr">
              <a:lnSpc>
                <a:spcPts val="4059"/>
              </a:lnSpc>
            </a:pPr>
            <a:r>
              <a:rPr lang="en-US" sz="2899" b="1" dirty="0">
                <a:solidFill>
                  <a:srgbClr val="000000"/>
                </a:solidFill>
                <a:latin typeface="Canva Sans Bold"/>
                <a:ea typeface="Canva Sans Bold"/>
                <a:cs typeface="Canva Sans Bold"/>
                <a:sym typeface="Canva Sans Bold"/>
              </a:rPr>
              <a:t>System Architecture</a:t>
            </a:r>
          </a:p>
          <a:p>
            <a:pPr algn="ctr">
              <a:lnSpc>
                <a:spcPts val="4059"/>
              </a:lnSpc>
            </a:pPr>
            <a:endParaRPr lang="en-US" sz="2899" b="1" dirty="0">
              <a:solidFill>
                <a:srgbClr val="000000"/>
              </a:solidFill>
              <a:latin typeface="Canva Sans Bold"/>
              <a:ea typeface="Canva Sans Bold"/>
              <a:cs typeface="Canva Sans Bold"/>
              <a:sym typeface="Canva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248570">
            <a:off x="558321" y="6346755"/>
            <a:ext cx="2532247" cy="3608124"/>
          </a:xfrm>
          <a:custGeom>
            <a:avLst/>
            <a:gdLst/>
            <a:ahLst/>
            <a:cxnLst/>
            <a:rect l="l" t="t" r="r" b="b"/>
            <a:pathLst>
              <a:path w="2532247" h="3608124">
                <a:moveTo>
                  <a:pt x="0" y="0"/>
                </a:moveTo>
                <a:lnTo>
                  <a:pt x="2532248" y="0"/>
                </a:lnTo>
                <a:lnTo>
                  <a:pt x="2532248" y="3608124"/>
                </a:lnTo>
                <a:lnTo>
                  <a:pt x="0" y="3608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824445" y="2584602"/>
            <a:ext cx="10382437" cy="2147447"/>
          </a:xfrm>
          <a:prstGeom prst="rect">
            <a:avLst/>
          </a:prstGeom>
        </p:spPr>
        <p:txBody>
          <a:bodyPr lIns="0" tIns="0" rIns="0" bIns="0" rtlCol="0" anchor="t">
            <a:spAutoFit/>
          </a:bodyPr>
          <a:lstStyle/>
          <a:p>
            <a:pPr algn="ctr">
              <a:lnSpc>
                <a:spcPts val="3394"/>
              </a:lnSpc>
            </a:pPr>
            <a:r>
              <a:rPr lang="en-US" sz="2424" dirty="0">
                <a:solidFill>
                  <a:srgbClr val="000000"/>
                </a:solidFill>
                <a:latin typeface="Alice" panose="020B0604020202020204" charset="0"/>
                <a:ea typeface="Canva Sans"/>
                <a:cs typeface="Canva Sans"/>
                <a:sym typeface="Canva Sans"/>
              </a:rPr>
              <a:t>Python is a high-level, versatile programming language known for its clean syntax and readability. Created by Guido van Rossum and first released in 1991, </a:t>
            </a:r>
          </a:p>
          <a:p>
            <a:pPr algn="ctr">
              <a:lnSpc>
                <a:spcPts val="3394"/>
              </a:lnSpc>
            </a:pPr>
            <a:endParaRPr lang="en-US" sz="2424" dirty="0">
              <a:solidFill>
                <a:srgbClr val="000000"/>
              </a:solidFill>
              <a:latin typeface="Alice" panose="020B0604020202020204" charset="0"/>
              <a:ea typeface="Canva Sans"/>
              <a:cs typeface="Canva Sans"/>
              <a:sym typeface="Canva Sans"/>
            </a:endParaRPr>
          </a:p>
          <a:p>
            <a:pPr algn="ctr">
              <a:lnSpc>
                <a:spcPts val="3394"/>
              </a:lnSpc>
            </a:pPr>
            <a:endParaRPr lang="en-US" sz="2424" dirty="0">
              <a:solidFill>
                <a:srgbClr val="000000"/>
              </a:solidFill>
              <a:latin typeface="Alice" panose="020B0604020202020204" charset="0"/>
              <a:ea typeface="Canva Sans"/>
              <a:cs typeface="Canva Sans"/>
              <a:sym typeface="Canva Sans"/>
            </a:endParaRPr>
          </a:p>
        </p:txBody>
      </p:sp>
      <p:sp>
        <p:nvSpPr>
          <p:cNvPr id="10" name="TextBox 10"/>
          <p:cNvSpPr txBox="1"/>
          <p:nvPr/>
        </p:nvSpPr>
        <p:spPr>
          <a:xfrm>
            <a:off x="1824445" y="3907822"/>
            <a:ext cx="15732621" cy="3275127"/>
          </a:xfrm>
          <a:prstGeom prst="rect">
            <a:avLst/>
          </a:prstGeom>
        </p:spPr>
        <p:txBody>
          <a:bodyPr lIns="0" tIns="0" rIns="0" bIns="0" rtlCol="0" anchor="t">
            <a:spAutoFit/>
          </a:bodyPr>
          <a:lstStyle/>
          <a:p>
            <a:pPr algn="l">
              <a:lnSpc>
                <a:spcPts val="3499"/>
              </a:lnSpc>
            </a:pPr>
            <a:r>
              <a:rPr lang="en-US" sz="2499" dirty="0">
                <a:solidFill>
                  <a:srgbClr val="000000"/>
                </a:solidFill>
                <a:latin typeface="Alice" panose="020B0604020202020204" charset="0"/>
                <a:ea typeface="Canva Sans"/>
                <a:cs typeface="Canva Sans"/>
                <a:sym typeface="Canva Sans"/>
              </a:rPr>
              <a:t>It’s widely used in areas like:</a:t>
            </a:r>
          </a:p>
          <a:p>
            <a:pPr marL="194310" lvl="1" indent="-97155" algn="l">
              <a:lnSpc>
                <a:spcPts val="1260"/>
              </a:lnSpc>
              <a:buFont typeface="Arial"/>
              <a:buChar char="•"/>
            </a:pPr>
            <a:endParaRPr lang="en-US" sz="2499" dirty="0">
              <a:solidFill>
                <a:srgbClr val="000000"/>
              </a:solidFill>
              <a:latin typeface="Alice" panose="020B0604020202020204" charset="0"/>
              <a:ea typeface="Canva Sans"/>
              <a:cs typeface="Canva Sans"/>
              <a:sym typeface="Canva Sans"/>
            </a:endParaRPr>
          </a:p>
          <a:p>
            <a:pPr marL="539749" lvl="1" indent="-269875" algn="l">
              <a:lnSpc>
                <a:spcPts val="3499"/>
              </a:lnSpc>
              <a:buFont typeface="Arial"/>
              <a:buChar char="•"/>
            </a:pPr>
            <a:r>
              <a:rPr lang="en-US" sz="2499" dirty="0">
                <a:solidFill>
                  <a:srgbClr val="000000"/>
                </a:solidFill>
                <a:latin typeface="Alice" panose="020B0604020202020204" charset="0"/>
                <a:ea typeface="Canva Sans"/>
                <a:cs typeface="Canva Sans"/>
                <a:sym typeface="Canva Sans"/>
              </a:rPr>
              <a:t>Web development (with frameworks like Django and Flask)</a:t>
            </a:r>
          </a:p>
          <a:p>
            <a:pPr marL="539749" lvl="1" indent="-269875" algn="l">
              <a:lnSpc>
                <a:spcPts val="3499"/>
              </a:lnSpc>
              <a:buFont typeface="Arial"/>
              <a:buChar char="•"/>
            </a:pPr>
            <a:r>
              <a:rPr lang="en-US" sz="2499" dirty="0">
                <a:solidFill>
                  <a:srgbClr val="000000"/>
                </a:solidFill>
                <a:latin typeface="Alice" panose="020B0604020202020204" charset="0"/>
                <a:ea typeface="Canva Sans"/>
                <a:cs typeface="Canva Sans"/>
                <a:sym typeface="Canva Sans"/>
              </a:rPr>
              <a:t>Data science and machine learning (using libraries like Pandas, NumPy, TensorFlow, and Scikit-learn)</a:t>
            </a:r>
          </a:p>
          <a:p>
            <a:pPr marL="539749" lvl="1" indent="-269875" algn="l">
              <a:lnSpc>
                <a:spcPts val="3499"/>
              </a:lnSpc>
              <a:buFont typeface="Arial"/>
              <a:buChar char="•"/>
            </a:pPr>
            <a:r>
              <a:rPr lang="en-US" sz="2499" dirty="0">
                <a:solidFill>
                  <a:srgbClr val="000000"/>
                </a:solidFill>
                <a:latin typeface="Alice" panose="020B0604020202020204" charset="0"/>
                <a:ea typeface="Canva Sans"/>
                <a:cs typeface="Canva Sans"/>
                <a:sym typeface="Canva Sans"/>
              </a:rPr>
              <a:t>Automation and scripting</a:t>
            </a:r>
          </a:p>
          <a:p>
            <a:pPr marL="539749" lvl="1" indent="-269875" algn="l">
              <a:lnSpc>
                <a:spcPts val="3499"/>
              </a:lnSpc>
              <a:buFont typeface="Arial"/>
              <a:buChar char="•"/>
            </a:pPr>
            <a:r>
              <a:rPr lang="en-US" sz="2499" dirty="0">
                <a:solidFill>
                  <a:srgbClr val="000000"/>
                </a:solidFill>
                <a:latin typeface="Alice" panose="020B0604020202020204" charset="0"/>
                <a:ea typeface="Canva Sans"/>
                <a:cs typeface="Canva Sans"/>
                <a:sym typeface="Canva Sans"/>
              </a:rPr>
              <a:t>Software development and APIs</a:t>
            </a:r>
          </a:p>
          <a:p>
            <a:pPr marL="539749" lvl="1" indent="-269875" algn="l">
              <a:lnSpc>
                <a:spcPts val="3499"/>
              </a:lnSpc>
              <a:buFont typeface="Arial"/>
              <a:buChar char="•"/>
            </a:pPr>
            <a:r>
              <a:rPr lang="en-US" sz="2499" dirty="0">
                <a:solidFill>
                  <a:srgbClr val="000000"/>
                </a:solidFill>
                <a:latin typeface="Alice" panose="020B0604020202020204" charset="0"/>
                <a:ea typeface="Canva Sans"/>
                <a:cs typeface="Canva Sans"/>
                <a:sym typeface="Canva Sans"/>
              </a:rPr>
              <a:t>Cybersecurity and DevOps</a:t>
            </a:r>
          </a:p>
          <a:p>
            <a:pPr algn="ctr">
              <a:lnSpc>
                <a:spcPts val="3499"/>
              </a:lnSpc>
            </a:pPr>
            <a:endParaRPr lang="en-US" sz="2499" dirty="0">
              <a:solidFill>
                <a:srgbClr val="000000"/>
              </a:solidFill>
              <a:latin typeface="Alice" panose="020B0604020202020204" charset="0"/>
              <a:ea typeface="Canva Sans"/>
              <a:cs typeface="Canva Sans"/>
              <a:sym typeface="Canva Sans"/>
            </a:endParaRPr>
          </a:p>
        </p:txBody>
      </p:sp>
      <p:sp>
        <p:nvSpPr>
          <p:cNvPr id="11" name="Freeform 11"/>
          <p:cNvSpPr/>
          <p:nvPr/>
        </p:nvSpPr>
        <p:spPr>
          <a:xfrm>
            <a:off x="12356477" y="2622702"/>
            <a:ext cx="5200589" cy="1531810"/>
          </a:xfrm>
          <a:custGeom>
            <a:avLst/>
            <a:gdLst/>
            <a:ahLst/>
            <a:cxnLst/>
            <a:rect l="l" t="t" r="r" b="b"/>
            <a:pathLst>
              <a:path w="5200589" h="1531810">
                <a:moveTo>
                  <a:pt x="0" y="0"/>
                </a:moveTo>
                <a:lnTo>
                  <a:pt x="5200589" y="0"/>
                </a:lnTo>
                <a:lnTo>
                  <a:pt x="5200589" y="1531810"/>
                </a:lnTo>
                <a:lnTo>
                  <a:pt x="0" y="15318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759605" y="855543"/>
            <a:ext cx="10568562" cy="1000851"/>
          </a:xfrm>
          <a:prstGeom prst="rect">
            <a:avLst/>
          </a:prstGeom>
        </p:spPr>
        <p:txBody>
          <a:bodyPr wrap="square" lIns="0" tIns="0" rIns="0" bIns="0" rtlCol="0" anchor="t">
            <a:spAutoFit/>
          </a:bodyPr>
          <a:lstStyle/>
          <a:p>
            <a:pPr algn="ctr">
              <a:lnSpc>
                <a:spcPts val="8819"/>
              </a:lnSpc>
            </a:pPr>
            <a:r>
              <a:rPr lang="en-US" sz="6300" dirty="0">
                <a:solidFill>
                  <a:srgbClr val="000000"/>
                </a:solidFill>
                <a:latin typeface="Brick Sans"/>
                <a:ea typeface="Brick Sans"/>
                <a:cs typeface="Brick Sans"/>
                <a:sym typeface="Brick Sans"/>
              </a:rPr>
              <a:t>DEVELOPEMENT TOOL</a:t>
            </a:r>
          </a:p>
        </p:txBody>
      </p:sp>
      <p:sp>
        <p:nvSpPr>
          <p:cNvPr id="13" name="TextBox 13"/>
          <p:cNvSpPr txBox="1"/>
          <p:nvPr/>
        </p:nvSpPr>
        <p:spPr>
          <a:xfrm>
            <a:off x="4070548" y="6839934"/>
            <a:ext cx="1900337" cy="495300"/>
          </a:xfrm>
          <a:prstGeom prst="rect">
            <a:avLst/>
          </a:prstGeom>
        </p:spPr>
        <p:txBody>
          <a:bodyPr lIns="0" tIns="0" rIns="0" bIns="0" rtlCol="0" anchor="t">
            <a:spAutoFit/>
          </a:bodyPr>
          <a:lstStyle/>
          <a:p>
            <a:pPr algn="ctr">
              <a:lnSpc>
                <a:spcPts val="4199"/>
              </a:lnSpc>
            </a:pPr>
            <a:r>
              <a:rPr lang="en-US" sz="2999" b="1" u="sng" dirty="0">
                <a:solidFill>
                  <a:srgbClr val="000000"/>
                </a:solidFill>
                <a:latin typeface="Alice" panose="020B0604020202020204" charset="0"/>
                <a:ea typeface="Canva Sans Bold"/>
                <a:cs typeface="Canva Sans Bold"/>
                <a:sym typeface="Canva Sans Bold"/>
              </a:rPr>
              <a:t>Features : </a:t>
            </a:r>
          </a:p>
        </p:txBody>
      </p:sp>
      <p:sp>
        <p:nvSpPr>
          <p:cNvPr id="14" name="TextBox 14"/>
          <p:cNvSpPr txBox="1"/>
          <p:nvPr/>
        </p:nvSpPr>
        <p:spPr>
          <a:xfrm>
            <a:off x="3648890" y="7487285"/>
            <a:ext cx="4503638" cy="1308099"/>
          </a:xfrm>
          <a:prstGeom prst="rect">
            <a:avLst/>
          </a:prstGeom>
        </p:spPr>
        <p:txBody>
          <a:bodyPr lIns="0" tIns="0" rIns="0" bIns="0" rtlCol="0" anchor="t">
            <a:spAutoFit/>
          </a:bodyPr>
          <a:lstStyle/>
          <a:p>
            <a:pPr marL="539754" lvl="1" indent="-269877" algn="just">
              <a:lnSpc>
                <a:spcPts val="3500"/>
              </a:lnSpc>
              <a:buFont typeface="Arial"/>
              <a:buChar char="•"/>
            </a:pPr>
            <a:r>
              <a:rPr lang="en-US" sz="2500" dirty="0">
                <a:solidFill>
                  <a:srgbClr val="000000"/>
                </a:solidFill>
                <a:latin typeface="Alice" panose="020B0604020202020204" charset="0"/>
                <a:ea typeface="Canva Sans"/>
                <a:cs typeface="Canva Sans"/>
                <a:sym typeface="Canva Sans"/>
              </a:rPr>
              <a:t>Easy-to-learn</a:t>
            </a:r>
          </a:p>
          <a:p>
            <a:pPr marL="539754" lvl="1" indent="-269877" algn="just">
              <a:lnSpc>
                <a:spcPts val="3500"/>
              </a:lnSpc>
              <a:buFont typeface="Arial"/>
              <a:buChar char="•"/>
            </a:pPr>
            <a:r>
              <a:rPr lang="en-US" sz="2500" dirty="0">
                <a:solidFill>
                  <a:srgbClr val="000000"/>
                </a:solidFill>
                <a:latin typeface="Alice" panose="020B0604020202020204" charset="0"/>
                <a:ea typeface="Canva Sans"/>
                <a:cs typeface="Canva Sans"/>
                <a:sym typeface="Canva Sans"/>
              </a:rPr>
              <a:t>Easy-to-read</a:t>
            </a:r>
          </a:p>
          <a:p>
            <a:pPr marL="539754" lvl="1" indent="-269877" algn="just">
              <a:lnSpc>
                <a:spcPts val="3500"/>
              </a:lnSpc>
              <a:buFont typeface="Arial"/>
              <a:buChar char="•"/>
            </a:pPr>
            <a:r>
              <a:rPr lang="en-US" sz="2500" dirty="0">
                <a:solidFill>
                  <a:srgbClr val="000000"/>
                </a:solidFill>
                <a:latin typeface="Alice" panose="020B0604020202020204" charset="0"/>
                <a:ea typeface="Canva Sans"/>
                <a:cs typeface="Canva Sans"/>
                <a:sym typeface="Canva Sans"/>
              </a:rPr>
              <a:t>A broad standard library   </a:t>
            </a:r>
          </a:p>
        </p:txBody>
      </p:sp>
      <p:sp>
        <p:nvSpPr>
          <p:cNvPr id="15" name="TextBox 15"/>
          <p:cNvSpPr txBox="1"/>
          <p:nvPr/>
        </p:nvSpPr>
        <p:spPr>
          <a:xfrm>
            <a:off x="10052762" y="7487285"/>
            <a:ext cx="2142133" cy="1308099"/>
          </a:xfrm>
          <a:prstGeom prst="rect">
            <a:avLst/>
          </a:prstGeom>
        </p:spPr>
        <p:txBody>
          <a:bodyPr lIns="0" tIns="0" rIns="0" bIns="0" rtlCol="0" anchor="t">
            <a:spAutoFit/>
          </a:bodyPr>
          <a:lstStyle/>
          <a:p>
            <a:pPr marL="539754" lvl="1" indent="-269877" algn="l">
              <a:lnSpc>
                <a:spcPts val="3500"/>
              </a:lnSpc>
              <a:buFont typeface="Arial"/>
              <a:buChar char="•"/>
            </a:pPr>
            <a:r>
              <a:rPr lang="en-US" sz="2500" dirty="0">
                <a:solidFill>
                  <a:srgbClr val="000000"/>
                </a:solidFill>
                <a:latin typeface="Alice" panose="020B0604020202020204" charset="0"/>
                <a:ea typeface="Canva Sans"/>
                <a:cs typeface="Canva Sans"/>
                <a:sym typeface="Canva Sans"/>
              </a:rPr>
              <a:t>Portable</a:t>
            </a:r>
          </a:p>
          <a:p>
            <a:pPr marL="539754" lvl="1" indent="-269877" algn="l">
              <a:lnSpc>
                <a:spcPts val="3500"/>
              </a:lnSpc>
              <a:buFont typeface="Arial"/>
              <a:buChar char="•"/>
            </a:pPr>
            <a:r>
              <a:rPr lang="en-US" sz="2500" dirty="0">
                <a:solidFill>
                  <a:srgbClr val="000000"/>
                </a:solidFill>
                <a:latin typeface="Alice" panose="020B0604020202020204" charset="0"/>
                <a:ea typeface="Canva Sans"/>
                <a:cs typeface="Canva Sans"/>
                <a:sym typeface="Canva Sans"/>
              </a:rPr>
              <a:t>Databases</a:t>
            </a:r>
          </a:p>
          <a:p>
            <a:pPr marL="539754" lvl="1" indent="-269877" algn="l">
              <a:lnSpc>
                <a:spcPts val="3500"/>
              </a:lnSpc>
              <a:buFont typeface="Arial"/>
              <a:buChar char="•"/>
            </a:pPr>
            <a:r>
              <a:rPr lang="en-US" sz="2500" dirty="0">
                <a:solidFill>
                  <a:srgbClr val="000000"/>
                </a:solidFill>
                <a:latin typeface="Alice" panose="020B0604020202020204" charset="0"/>
                <a:ea typeface="Canva Sans"/>
                <a:cs typeface="Canva Sans"/>
                <a:sym typeface="Canva Sans"/>
              </a:rPr>
              <a:t>Scalable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248570">
            <a:off x="558321" y="6346755"/>
            <a:ext cx="2532247" cy="3608124"/>
          </a:xfrm>
          <a:custGeom>
            <a:avLst/>
            <a:gdLst/>
            <a:ahLst/>
            <a:cxnLst/>
            <a:rect l="l" t="t" r="r" b="b"/>
            <a:pathLst>
              <a:path w="2532247" h="3608124">
                <a:moveTo>
                  <a:pt x="0" y="0"/>
                </a:moveTo>
                <a:lnTo>
                  <a:pt x="2532248" y="0"/>
                </a:lnTo>
                <a:lnTo>
                  <a:pt x="2532248" y="3608124"/>
                </a:lnTo>
                <a:lnTo>
                  <a:pt x="0" y="3608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750833" y="2503411"/>
            <a:ext cx="10970013" cy="4268733"/>
          </a:xfrm>
          <a:prstGeom prst="rect">
            <a:avLst/>
          </a:prstGeom>
        </p:spPr>
        <p:txBody>
          <a:bodyPr lIns="0" tIns="0" rIns="0" bIns="0" rtlCol="0" anchor="t">
            <a:spAutoFit/>
          </a:bodyPr>
          <a:lstStyle/>
          <a:p>
            <a:pPr marL="647700" lvl="1" indent="-323850" algn="l">
              <a:lnSpc>
                <a:spcPts val="4200"/>
              </a:lnSpc>
              <a:buFont typeface="Arial"/>
              <a:buChar char="•"/>
            </a:pPr>
            <a:r>
              <a:rPr lang="en-US" sz="3000" b="1" dirty="0">
                <a:solidFill>
                  <a:srgbClr val="000000"/>
                </a:solidFill>
                <a:latin typeface="Alice" panose="020B0604020202020204" charset="0"/>
                <a:ea typeface="Canva Sans Bold"/>
                <a:cs typeface="Canva Sans Bold"/>
                <a:sym typeface="Canva Sans Bold"/>
              </a:rPr>
              <a:t>NumPy -</a:t>
            </a:r>
            <a:r>
              <a:rPr lang="en-US" sz="3000" dirty="0">
                <a:solidFill>
                  <a:srgbClr val="000000"/>
                </a:solidFill>
                <a:latin typeface="Alice" panose="020B0604020202020204" charset="0"/>
                <a:ea typeface="Canva Sans"/>
                <a:cs typeface="Canva Sans"/>
                <a:sym typeface="Canva Sans"/>
              </a:rPr>
              <a:t> Mainly useful for its N-dimensional array objects.</a:t>
            </a:r>
          </a:p>
          <a:p>
            <a:pPr marL="647700" lvl="1" indent="-323850" algn="l">
              <a:lnSpc>
                <a:spcPts val="4200"/>
              </a:lnSpc>
              <a:buFont typeface="Arial"/>
              <a:buChar char="•"/>
            </a:pPr>
            <a:r>
              <a:rPr lang="en-US" sz="3000" b="1" dirty="0">
                <a:solidFill>
                  <a:srgbClr val="000000"/>
                </a:solidFill>
                <a:latin typeface="Alice" panose="020B0604020202020204" charset="0"/>
                <a:ea typeface="Canva Sans Bold"/>
                <a:cs typeface="Canva Sans Bold"/>
                <a:sym typeface="Canva Sans Bold"/>
              </a:rPr>
              <a:t>Pandas -</a:t>
            </a:r>
            <a:r>
              <a:rPr lang="en-US" sz="3000" dirty="0">
                <a:solidFill>
                  <a:srgbClr val="000000"/>
                </a:solidFill>
                <a:latin typeface="Alice" panose="020B0604020202020204" charset="0"/>
                <a:ea typeface="Canva Sans"/>
                <a:cs typeface="Canva Sans"/>
                <a:sym typeface="Canva Sans"/>
              </a:rPr>
              <a:t> Python data analysis library, including structures such as data frames.</a:t>
            </a:r>
          </a:p>
          <a:p>
            <a:pPr marL="647700" lvl="1" indent="-323850" algn="l">
              <a:lnSpc>
                <a:spcPts val="4200"/>
              </a:lnSpc>
              <a:buFont typeface="Arial"/>
              <a:buChar char="•"/>
            </a:pPr>
            <a:r>
              <a:rPr lang="en-US" sz="3000" b="1" dirty="0">
                <a:solidFill>
                  <a:srgbClr val="000000"/>
                </a:solidFill>
                <a:latin typeface="Alice" panose="020B0604020202020204" charset="0"/>
                <a:ea typeface="Canva Sans Bold"/>
                <a:cs typeface="Canva Sans Bold"/>
                <a:sym typeface="Canva Sans Bold"/>
              </a:rPr>
              <a:t>Matplotlib -</a:t>
            </a:r>
            <a:r>
              <a:rPr lang="en-US" sz="3000" dirty="0">
                <a:solidFill>
                  <a:srgbClr val="000000"/>
                </a:solidFill>
                <a:latin typeface="Alice" panose="020B0604020202020204" charset="0"/>
                <a:ea typeface="Canva Sans"/>
                <a:cs typeface="Canva Sans"/>
                <a:sym typeface="Canva Sans"/>
              </a:rPr>
              <a:t> 2D plotting library producing publication quality figures.</a:t>
            </a:r>
          </a:p>
          <a:p>
            <a:pPr marL="647700" lvl="1" indent="-323850" algn="l">
              <a:lnSpc>
                <a:spcPts val="4200"/>
              </a:lnSpc>
              <a:buFont typeface="Arial"/>
              <a:buChar char="•"/>
            </a:pPr>
            <a:r>
              <a:rPr lang="en-US" sz="3000" b="1" dirty="0">
                <a:solidFill>
                  <a:srgbClr val="000000"/>
                </a:solidFill>
                <a:latin typeface="Alice" panose="020B0604020202020204" charset="0"/>
                <a:ea typeface="Canva Sans Bold"/>
                <a:cs typeface="Canva Sans Bold"/>
                <a:sym typeface="Canva Sans Bold"/>
              </a:rPr>
              <a:t>Scikit -</a:t>
            </a:r>
            <a:r>
              <a:rPr lang="en-US" sz="3000" dirty="0">
                <a:solidFill>
                  <a:srgbClr val="000000"/>
                </a:solidFill>
                <a:latin typeface="Alice" panose="020B0604020202020204" charset="0"/>
                <a:ea typeface="Canva Sans"/>
                <a:cs typeface="Canva Sans"/>
                <a:sym typeface="Canva Sans"/>
              </a:rPr>
              <a:t> Machine learning algorithms used for data analysis and data mining tasks.</a:t>
            </a:r>
          </a:p>
          <a:p>
            <a:pPr algn="l">
              <a:lnSpc>
                <a:spcPts val="4200"/>
              </a:lnSpc>
            </a:pPr>
            <a:endParaRPr lang="en-US" sz="3000" dirty="0">
              <a:solidFill>
                <a:srgbClr val="000000"/>
              </a:solidFill>
              <a:latin typeface="Alice" panose="020B0604020202020204" charset="0"/>
              <a:ea typeface="Canva Sans"/>
              <a:cs typeface="Canva Sans"/>
              <a:sym typeface="Canva Sans"/>
            </a:endParaRPr>
          </a:p>
        </p:txBody>
      </p:sp>
      <p:sp>
        <p:nvSpPr>
          <p:cNvPr id="10" name="Freeform 10"/>
          <p:cNvSpPr/>
          <p:nvPr/>
        </p:nvSpPr>
        <p:spPr>
          <a:xfrm>
            <a:off x="12363140" y="2835154"/>
            <a:ext cx="4688229" cy="3588626"/>
          </a:xfrm>
          <a:custGeom>
            <a:avLst/>
            <a:gdLst/>
            <a:ahLst/>
            <a:cxnLst/>
            <a:rect l="l" t="t" r="r" b="b"/>
            <a:pathLst>
              <a:path w="4688229" h="3588626">
                <a:moveTo>
                  <a:pt x="0" y="0"/>
                </a:moveTo>
                <a:lnTo>
                  <a:pt x="4688229" y="0"/>
                </a:lnTo>
                <a:lnTo>
                  <a:pt x="4688229" y="3588627"/>
                </a:lnTo>
                <a:lnTo>
                  <a:pt x="0" y="35886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6402340" y="6937813"/>
            <a:ext cx="5960800" cy="1895411"/>
          </a:xfrm>
          <a:custGeom>
            <a:avLst/>
            <a:gdLst/>
            <a:ahLst/>
            <a:cxnLst/>
            <a:rect l="l" t="t" r="r" b="b"/>
            <a:pathLst>
              <a:path w="5960800" h="1895411">
                <a:moveTo>
                  <a:pt x="0" y="0"/>
                </a:moveTo>
                <a:lnTo>
                  <a:pt x="5960800" y="0"/>
                </a:lnTo>
                <a:lnTo>
                  <a:pt x="5960800" y="1895411"/>
                </a:lnTo>
                <a:lnTo>
                  <a:pt x="0" y="1895411"/>
                </a:lnTo>
                <a:lnTo>
                  <a:pt x="0" y="0"/>
                </a:lnTo>
                <a:close/>
              </a:path>
            </a:pathLst>
          </a:custGeom>
          <a:blipFill>
            <a:blip r:embed="rId10"/>
            <a:stretch>
              <a:fillRect/>
            </a:stretch>
          </a:blipFill>
        </p:spPr>
      </p:sp>
      <p:sp>
        <p:nvSpPr>
          <p:cNvPr id="12" name="TextBox 12"/>
          <p:cNvSpPr txBox="1"/>
          <p:nvPr/>
        </p:nvSpPr>
        <p:spPr>
          <a:xfrm>
            <a:off x="5091360" y="997842"/>
            <a:ext cx="8105279" cy="887095"/>
          </a:xfrm>
          <a:prstGeom prst="rect">
            <a:avLst/>
          </a:prstGeom>
        </p:spPr>
        <p:txBody>
          <a:bodyPr lIns="0" tIns="0" rIns="0" bIns="0" rtlCol="0" anchor="t">
            <a:spAutoFit/>
          </a:bodyPr>
          <a:lstStyle/>
          <a:p>
            <a:pPr algn="ctr">
              <a:lnSpc>
                <a:spcPts val="7279"/>
              </a:lnSpc>
            </a:pPr>
            <a:r>
              <a:rPr lang="en-US" sz="5199" b="1" dirty="0">
                <a:solidFill>
                  <a:srgbClr val="000000"/>
                </a:solidFill>
                <a:latin typeface="Alice" panose="020B0604020202020204" charset="0"/>
                <a:ea typeface="Canva Sans Bold"/>
                <a:cs typeface="Canva Sans Bold"/>
                <a:sym typeface="Canva Sans Bold"/>
              </a:rPr>
              <a:t>Libraries used in python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16369897" y="8557297"/>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551321" y="3171886"/>
            <a:ext cx="7583233" cy="4682646"/>
          </a:xfrm>
          <a:custGeom>
            <a:avLst/>
            <a:gdLst/>
            <a:ahLst/>
            <a:cxnLst/>
            <a:rect l="l" t="t" r="r" b="b"/>
            <a:pathLst>
              <a:path w="7583233" h="4682646">
                <a:moveTo>
                  <a:pt x="0" y="0"/>
                </a:moveTo>
                <a:lnTo>
                  <a:pt x="7583233" y="0"/>
                </a:lnTo>
                <a:lnTo>
                  <a:pt x="7583233" y="4682646"/>
                </a:lnTo>
                <a:lnTo>
                  <a:pt x="0" y="4682646"/>
                </a:lnTo>
                <a:lnTo>
                  <a:pt x="0" y="0"/>
                </a:lnTo>
                <a:close/>
              </a:path>
            </a:pathLst>
          </a:custGeom>
          <a:blipFill>
            <a:blip r:embed="rId6"/>
            <a:stretch>
              <a:fillRect/>
            </a:stretch>
          </a:blipFill>
        </p:spPr>
      </p:sp>
      <p:sp>
        <p:nvSpPr>
          <p:cNvPr id="9" name="Freeform 9"/>
          <p:cNvSpPr/>
          <p:nvPr/>
        </p:nvSpPr>
        <p:spPr>
          <a:xfrm>
            <a:off x="1169904" y="3171886"/>
            <a:ext cx="7203032" cy="4682646"/>
          </a:xfrm>
          <a:custGeom>
            <a:avLst/>
            <a:gdLst/>
            <a:ahLst/>
            <a:cxnLst/>
            <a:rect l="l" t="t" r="r" b="b"/>
            <a:pathLst>
              <a:path w="7203032" h="4682646">
                <a:moveTo>
                  <a:pt x="0" y="0"/>
                </a:moveTo>
                <a:lnTo>
                  <a:pt x="7203031" y="0"/>
                </a:lnTo>
                <a:lnTo>
                  <a:pt x="7203031" y="4682646"/>
                </a:lnTo>
                <a:lnTo>
                  <a:pt x="0" y="4682646"/>
                </a:lnTo>
                <a:lnTo>
                  <a:pt x="0" y="0"/>
                </a:lnTo>
                <a:close/>
              </a:path>
            </a:pathLst>
          </a:custGeom>
          <a:blipFill>
            <a:blip r:embed="rId7"/>
            <a:stretch>
              <a:fillRect t="-499" r="-497" b="-499"/>
            </a:stretch>
          </a:blipFill>
        </p:spPr>
      </p:sp>
      <p:sp>
        <p:nvSpPr>
          <p:cNvPr id="10" name="Freeform 10"/>
          <p:cNvSpPr/>
          <p:nvPr/>
        </p:nvSpPr>
        <p:spPr>
          <a:xfrm>
            <a:off x="488696" y="364688"/>
            <a:ext cx="1876968" cy="2463800"/>
          </a:xfrm>
          <a:custGeom>
            <a:avLst/>
            <a:gdLst/>
            <a:ahLst/>
            <a:cxnLst/>
            <a:rect l="l" t="t" r="r" b="b"/>
            <a:pathLst>
              <a:path w="1876968" h="2463800">
                <a:moveTo>
                  <a:pt x="0" y="0"/>
                </a:moveTo>
                <a:lnTo>
                  <a:pt x="1876968" y="0"/>
                </a:lnTo>
                <a:lnTo>
                  <a:pt x="1876968" y="2463800"/>
                </a:lnTo>
                <a:lnTo>
                  <a:pt x="0" y="2463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4882932" y="655373"/>
            <a:ext cx="8770938" cy="1000851"/>
          </a:xfrm>
          <a:prstGeom prst="rect">
            <a:avLst/>
          </a:prstGeom>
        </p:spPr>
        <p:txBody>
          <a:bodyPr wrap="square" lIns="0" tIns="0" rIns="0" bIns="0" rtlCol="0" anchor="t">
            <a:spAutoFit/>
          </a:bodyPr>
          <a:lstStyle/>
          <a:p>
            <a:pPr algn="ctr">
              <a:lnSpc>
                <a:spcPts val="8819"/>
              </a:lnSpc>
            </a:pPr>
            <a:r>
              <a:rPr lang="en-US" sz="6300" dirty="0">
                <a:solidFill>
                  <a:srgbClr val="000000"/>
                </a:solidFill>
                <a:latin typeface="Brick Sans"/>
                <a:ea typeface="Brick Sans"/>
                <a:cs typeface="Brick Sans"/>
                <a:sym typeface="Brick Sans"/>
              </a:rPr>
              <a:t>IMPLEMENTATION</a:t>
            </a:r>
          </a:p>
        </p:txBody>
      </p:sp>
      <p:sp>
        <p:nvSpPr>
          <p:cNvPr id="12" name="TextBox 12"/>
          <p:cNvSpPr txBox="1"/>
          <p:nvPr/>
        </p:nvSpPr>
        <p:spPr>
          <a:xfrm>
            <a:off x="7708187" y="2077338"/>
            <a:ext cx="2519973" cy="860425"/>
          </a:xfrm>
          <a:prstGeom prst="rect">
            <a:avLst/>
          </a:prstGeom>
        </p:spPr>
        <p:txBody>
          <a:bodyPr wrap="square" lIns="0" tIns="0" rIns="0" bIns="0" rtlCol="0" anchor="t">
            <a:spAutoFit/>
          </a:bodyPr>
          <a:lstStyle/>
          <a:p>
            <a:pPr algn="ctr">
              <a:lnSpc>
                <a:spcPts val="3499"/>
              </a:lnSpc>
            </a:pPr>
            <a:r>
              <a:rPr lang="en-US" sz="2499" b="1" u="sng" dirty="0">
                <a:solidFill>
                  <a:srgbClr val="000000"/>
                </a:solidFill>
                <a:latin typeface="Alice" panose="020B0604020202020204" charset="0"/>
                <a:ea typeface="Canva Sans Bold"/>
                <a:cs typeface="Canva Sans Bold"/>
                <a:sym typeface="Canva Sans Bold"/>
              </a:rPr>
              <a:t>Source Code</a:t>
            </a:r>
          </a:p>
          <a:p>
            <a:pPr algn="ctr">
              <a:lnSpc>
                <a:spcPts val="3499"/>
              </a:lnSpc>
            </a:pPr>
            <a:endParaRPr lang="en-US" sz="2499" b="1" u="sng" dirty="0">
              <a:solidFill>
                <a:srgbClr val="000000"/>
              </a:solidFill>
              <a:latin typeface="Alice" panose="020B0604020202020204" charset="0"/>
              <a:ea typeface="Canva Sans Bold"/>
              <a:cs typeface="Canva Sans Bold"/>
              <a:sym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422894" y="1049600"/>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34012" y="-462538"/>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129847" y="603503"/>
            <a:ext cx="12092272" cy="4190887"/>
            <a:chOff x="0" y="0"/>
            <a:chExt cx="1100680" cy="381469"/>
          </a:xfrm>
        </p:grpSpPr>
        <p:sp>
          <p:nvSpPr>
            <p:cNvPr id="5" name="Freeform 5"/>
            <p:cNvSpPr/>
            <p:nvPr/>
          </p:nvSpPr>
          <p:spPr>
            <a:xfrm>
              <a:off x="0" y="0"/>
              <a:ext cx="1100680" cy="381469"/>
            </a:xfrm>
            <a:custGeom>
              <a:avLst/>
              <a:gdLst/>
              <a:ahLst/>
              <a:cxnLst/>
              <a:rect l="l" t="t" r="r" b="b"/>
              <a:pathLst>
                <a:path w="1100680" h="381469">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sp>
        <p:sp>
          <p:nvSpPr>
            <p:cNvPr id="6" name="TextBox 6"/>
            <p:cNvSpPr txBox="1"/>
            <p:nvPr/>
          </p:nvSpPr>
          <p:spPr>
            <a:xfrm>
              <a:off x="0" y="-38100"/>
              <a:ext cx="1100680" cy="419569"/>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1661991" y="7263901"/>
            <a:ext cx="5018594" cy="5403600"/>
          </a:xfrm>
          <a:custGeom>
            <a:avLst/>
            <a:gdLst/>
            <a:ahLst/>
            <a:cxnLst/>
            <a:rect l="l" t="t" r="r" b="b"/>
            <a:pathLst>
              <a:path w="5018594" h="5403600">
                <a:moveTo>
                  <a:pt x="0" y="0"/>
                </a:moveTo>
                <a:lnTo>
                  <a:pt x="5018593" y="0"/>
                </a:lnTo>
                <a:lnTo>
                  <a:pt x="5018593" y="5403600"/>
                </a:lnTo>
                <a:lnTo>
                  <a:pt x="0" y="5403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424217" y="7507857"/>
            <a:ext cx="3814457" cy="5060639"/>
          </a:xfrm>
          <a:custGeom>
            <a:avLst/>
            <a:gdLst/>
            <a:ahLst/>
            <a:cxnLst/>
            <a:rect l="l" t="t" r="r" b="b"/>
            <a:pathLst>
              <a:path w="3814457" h="5060639">
                <a:moveTo>
                  <a:pt x="0" y="0"/>
                </a:moveTo>
                <a:lnTo>
                  <a:pt x="3814456" y="0"/>
                </a:lnTo>
                <a:lnTo>
                  <a:pt x="3814456" y="5060640"/>
                </a:lnTo>
                <a:lnTo>
                  <a:pt x="0" y="50606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2700000">
            <a:off x="-350664" y="1000584"/>
            <a:ext cx="3549762" cy="3440042"/>
          </a:xfrm>
          <a:custGeom>
            <a:avLst/>
            <a:gdLst/>
            <a:ahLst/>
            <a:cxnLst/>
            <a:rect l="l" t="t" r="r" b="b"/>
            <a:pathLst>
              <a:path w="3549762" h="3440042">
                <a:moveTo>
                  <a:pt x="0" y="0"/>
                </a:moveTo>
                <a:lnTo>
                  <a:pt x="3549761" y="0"/>
                </a:lnTo>
                <a:lnTo>
                  <a:pt x="3549761" y="3440042"/>
                </a:lnTo>
                <a:lnTo>
                  <a:pt x="0" y="34400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4973418" y="7362905"/>
            <a:ext cx="3123355" cy="5205592"/>
          </a:xfrm>
          <a:custGeom>
            <a:avLst/>
            <a:gdLst/>
            <a:ahLst/>
            <a:cxnLst/>
            <a:rect l="l" t="t" r="r" b="b"/>
            <a:pathLst>
              <a:path w="3123355" h="5205592">
                <a:moveTo>
                  <a:pt x="0" y="0"/>
                </a:moveTo>
                <a:lnTo>
                  <a:pt x="3123356" y="0"/>
                </a:lnTo>
                <a:lnTo>
                  <a:pt x="3123356" y="5205592"/>
                </a:lnTo>
                <a:lnTo>
                  <a:pt x="0" y="52055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8100000">
            <a:off x="2945781" y="66507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rot="8100000" flipH="1">
            <a:off x="13797231" y="3272796"/>
            <a:ext cx="1402006" cy="1402006"/>
          </a:xfrm>
          <a:custGeom>
            <a:avLst/>
            <a:gdLst/>
            <a:ahLst/>
            <a:cxnLst/>
            <a:rect l="l" t="t" r="r" b="b"/>
            <a:pathLst>
              <a:path w="1402006" h="1402006">
                <a:moveTo>
                  <a:pt x="1402006" y="0"/>
                </a:moveTo>
                <a:lnTo>
                  <a:pt x="0" y="0"/>
                </a:lnTo>
                <a:lnTo>
                  <a:pt x="0" y="1402006"/>
                </a:lnTo>
                <a:lnTo>
                  <a:pt x="1402006" y="1402006"/>
                </a:lnTo>
                <a:lnTo>
                  <a:pt x="1402006"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3895485" y="1544791"/>
            <a:ext cx="11077933" cy="3688638"/>
          </a:xfrm>
          <a:prstGeom prst="rect">
            <a:avLst/>
          </a:prstGeom>
        </p:spPr>
        <p:txBody>
          <a:bodyPr lIns="0" tIns="0" rIns="0" bIns="0" rtlCol="0" anchor="t">
            <a:spAutoFit/>
          </a:bodyPr>
          <a:lstStyle/>
          <a:p>
            <a:pPr algn="ctr">
              <a:lnSpc>
                <a:spcPts val="7420"/>
              </a:lnSpc>
            </a:pPr>
            <a:r>
              <a:rPr lang="en-US" sz="5300" b="1" dirty="0">
                <a:solidFill>
                  <a:srgbClr val="000000"/>
                </a:solidFill>
                <a:latin typeface="Brick Sans" panose="020B0604020202020204" charset="0"/>
                <a:ea typeface="Canva Sans Bold"/>
                <a:cs typeface="Canva Sans Bold"/>
                <a:sym typeface="Canva Sans Bold"/>
              </a:rPr>
              <a:t>Predicting Chronic Kidney Diseases Using Machine Learning </a:t>
            </a:r>
          </a:p>
          <a:p>
            <a:pPr algn="ctr">
              <a:lnSpc>
                <a:spcPts val="7420"/>
              </a:lnSpc>
            </a:pPr>
            <a:endParaRPr lang="en-US" sz="5300" b="1" dirty="0">
              <a:solidFill>
                <a:srgbClr val="000000"/>
              </a:solidFill>
              <a:latin typeface="Brick Sans" panose="020B0604020202020204" charset="0"/>
              <a:ea typeface="Canva Sans Bold"/>
              <a:cs typeface="Canva Sans Bold"/>
              <a:sym typeface="Canva Sans Bold"/>
            </a:endParaRPr>
          </a:p>
        </p:txBody>
      </p:sp>
      <p:sp>
        <p:nvSpPr>
          <p:cNvPr id="14" name="Freeform 14"/>
          <p:cNvSpPr/>
          <p:nvPr/>
        </p:nvSpPr>
        <p:spPr>
          <a:xfrm rot="-2700000">
            <a:off x="14905703" y="1000584"/>
            <a:ext cx="3549762" cy="3440042"/>
          </a:xfrm>
          <a:custGeom>
            <a:avLst/>
            <a:gdLst/>
            <a:ahLst/>
            <a:cxnLst/>
            <a:rect l="l" t="t" r="r" b="b"/>
            <a:pathLst>
              <a:path w="3549762" h="3440042">
                <a:moveTo>
                  <a:pt x="0" y="0"/>
                </a:moveTo>
                <a:lnTo>
                  <a:pt x="3549762" y="0"/>
                </a:lnTo>
                <a:lnTo>
                  <a:pt x="3549762" y="3440042"/>
                </a:lnTo>
                <a:lnTo>
                  <a:pt x="0" y="34400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2093470" y="4898492"/>
            <a:ext cx="14165026" cy="2415405"/>
          </a:xfrm>
          <a:prstGeom prst="rect">
            <a:avLst/>
          </a:prstGeom>
        </p:spPr>
        <p:txBody>
          <a:bodyPr lIns="0" tIns="0" rIns="0" bIns="0" rtlCol="0" anchor="t">
            <a:spAutoFit/>
          </a:bodyPr>
          <a:lstStyle/>
          <a:p>
            <a:pPr>
              <a:lnSpc>
                <a:spcPts val="4759"/>
              </a:lnSpc>
            </a:pPr>
            <a:r>
              <a:rPr lang="en-US" sz="3399" dirty="0">
                <a:solidFill>
                  <a:srgbClr val="000000"/>
                </a:solidFill>
                <a:latin typeface="Alice" panose="020B0604020202020204" charset="0"/>
                <a:ea typeface="Canva Sans"/>
                <a:cs typeface="Canva Sans"/>
                <a:sym typeface="Canva Sans"/>
              </a:rPr>
              <a:t>Machine learning helps predict chronic kidney disease by analyzing patient data to find early signs of kidney problems. This allows doctors to diagnose and treat the condition sooner, improving health outcomes.</a:t>
            </a:r>
          </a:p>
          <a:p>
            <a:pPr>
              <a:lnSpc>
                <a:spcPts val="4759"/>
              </a:lnSpc>
            </a:pPr>
            <a:endParaRPr lang="en-US" sz="3399" dirty="0">
              <a:solidFill>
                <a:srgbClr val="000000"/>
              </a:solidFill>
              <a:latin typeface="Alice" panose="020B0604020202020204" charset="0"/>
              <a:ea typeface="Canva Sans"/>
              <a:cs typeface="Canva Sans"/>
              <a:sym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49168" y="2838565"/>
            <a:ext cx="7106453" cy="4272832"/>
          </a:xfrm>
          <a:custGeom>
            <a:avLst/>
            <a:gdLst/>
            <a:ahLst/>
            <a:cxnLst/>
            <a:rect l="l" t="t" r="r" b="b"/>
            <a:pathLst>
              <a:path w="7106453" h="4272832">
                <a:moveTo>
                  <a:pt x="0" y="0"/>
                </a:moveTo>
                <a:lnTo>
                  <a:pt x="7106453" y="0"/>
                </a:lnTo>
                <a:lnTo>
                  <a:pt x="7106453" y="4272832"/>
                </a:lnTo>
                <a:lnTo>
                  <a:pt x="0" y="4272832"/>
                </a:lnTo>
                <a:lnTo>
                  <a:pt x="0" y="0"/>
                </a:lnTo>
                <a:close/>
              </a:path>
            </a:pathLst>
          </a:custGeom>
          <a:blipFill>
            <a:blip r:embed="rId6"/>
            <a:stretch>
              <a:fillRect/>
            </a:stretch>
          </a:blipFill>
        </p:spPr>
      </p:sp>
      <p:sp>
        <p:nvSpPr>
          <p:cNvPr id="9" name="Freeform 9"/>
          <p:cNvSpPr/>
          <p:nvPr/>
        </p:nvSpPr>
        <p:spPr>
          <a:xfrm>
            <a:off x="9236702" y="2838565"/>
            <a:ext cx="7300465" cy="4272832"/>
          </a:xfrm>
          <a:custGeom>
            <a:avLst/>
            <a:gdLst/>
            <a:ahLst/>
            <a:cxnLst/>
            <a:rect l="l" t="t" r="r" b="b"/>
            <a:pathLst>
              <a:path w="7300465" h="4272832">
                <a:moveTo>
                  <a:pt x="0" y="0"/>
                </a:moveTo>
                <a:lnTo>
                  <a:pt x="7300465" y="0"/>
                </a:lnTo>
                <a:lnTo>
                  <a:pt x="7300465" y="4272832"/>
                </a:lnTo>
                <a:lnTo>
                  <a:pt x="0" y="4272832"/>
                </a:lnTo>
                <a:lnTo>
                  <a:pt x="0" y="0"/>
                </a:lnTo>
                <a:close/>
              </a:path>
            </a:pathLst>
          </a:custGeom>
          <a:blipFill>
            <a:blip r:embed="rId7"/>
            <a:stretch>
              <a:fillRect b="-4163"/>
            </a:stretch>
          </a:blipFill>
        </p:spPr>
      </p:sp>
      <p:sp>
        <p:nvSpPr>
          <p:cNvPr id="10" name="Freeform 10"/>
          <p:cNvSpPr/>
          <p:nvPr/>
        </p:nvSpPr>
        <p:spPr>
          <a:xfrm rot="-1894814">
            <a:off x="14252521" y="7643200"/>
            <a:ext cx="3194581" cy="4114800"/>
          </a:xfrm>
          <a:custGeom>
            <a:avLst/>
            <a:gdLst/>
            <a:ahLst/>
            <a:cxnLst/>
            <a:rect l="l" t="t" r="r" b="b"/>
            <a:pathLst>
              <a:path w="3194581" h="4114800">
                <a:moveTo>
                  <a:pt x="0" y="0"/>
                </a:moveTo>
                <a:lnTo>
                  <a:pt x="3194581" y="0"/>
                </a:lnTo>
                <a:lnTo>
                  <a:pt x="319458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7138282" y="932496"/>
            <a:ext cx="3453518" cy="1384300"/>
          </a:xfrm>
          <a:prstGeom prst="rect">
            <a:avLst/>
          </a:prstGeom>
        </p:spPr>
        <p:txBody>
          <a:bodyPr wrap="square" lIns="0" tIns="0" rIns="0" bIns="0" rtlCol="0" anchor="t">
            <a:spAutoFit/>
          </a:bodyPr>
          <a:lstStyle/>
          <a:p>
            <a:pPr algn="ctr">
              <a:lnSpc>
                <a:spcPts val="5599"/>
              </a:lnSpc>
            </a:pPr>
            <a:r>
              <a:rPr lang="en-US" sz="3999" b="1" u="sng" dirty="0">
                <a:solidFill>
                  <a:srgbClr val="000000"/>
                </a:solidFill>
                <a:latin typeface="Alice" panose="020B0604020202020204" charset="0"/>
                <a:ea typeface="Canva Sans Bold"/>
                <a:cs typeface="Canva Sans Bold"/>
                <a:sym typeface="Canva Sans Bold"/>
              </a:rPr>
              <a:t>Source Code</a:t>
            </a:r>
          </a:p>
          <a:p>
            <a:pPr algn="ctr">
              <a:lnSpc>
                <a:spcPts val="5599"/>
              </a:lnSpc>
            </a:pPr>
            <a:endParaRPr lang="en-US" sz="3999" b="1" u="sng" dirty="0">
              <a:solidFill>
                <a:srgbClr val="000000"/>
              </a:solidFill>
              <a:latin typeface="Alice" panose="020B0604020202020204" charset="0"/>
              <a:ea typeface="Canva Sans Bold"/>
              <a:cs typeface="Canva Sans Bold"/>
              <a:sym typeface="Canva Sans Bold"/>
            </a:endParaRPr>
          </a:p>
        </p:txBody>
      </p:sp>
      <p:sp>
        <p:nvSpPr>
          <p:cNvPr id="12" name="Freeform 12"/>
          <p:cNvSpPr/>
          <p:nvPr/>
        </p:nvSpPr>
        <p:spPr>
          <a:xfrm rot="4499646">
            <a:off x="798905" y="8271193"/>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786912" y="2758412"/>
            <a:ext cx="9986202" cy="4718481"/>
          </a:xfrm>
          <a:custGeom>
            <a:avLst/>
            <a:gdLst/>
            <a:ahLst/>
            <a:cxnLst/>
            <a:rect l="l" t="t" r="r" b="b"/>
            <a:pathLst>
              <a:path w="9986202" h="4718481">
                <a:moveTo>
                  <a:pt x="0" y="0"/>
                </a:moveTo>
                <a:lnTo>
                  <a:pt x="9986203" y="0"/>
                </a:lnTo>
                <a:lnTo>
                  <a:pt x="9986203" y="4718480"/>
                </a:lnTo>
                <a:lnTo>
                  <a:pt x="0" y="4718480"/>
                </a:lnTo>
                <a:lnTo>
                  <a:pt x="0" y="0"/>
                </a:lnTo>
                <a:close/>
              </a:path>
            </a:pathLst>
          </a:custGeom>
          <a:blipFill>
            <a:blip r:embed="rId6"/>
            <a:stretch>
              <a:fillRect/>
            </a:stretch>
          </a:blipFill>
        </p:spPr>
      </p:sp>
      <p:sp>
        <p:nvSpPr>
          <p:cNvPr id="9" name="TextBox 9"/>
          <p:cNvSpPr txBox="1"/>
          <p:nvPr/>
        </p:nvSpPr>
        <p:spPr>
          <a:xfrm>
            <a:off x="6772711" y="1142046"/>
            <a:ext cx="4200089" cy="679450"/>
          </a:xfrm>
          <a:prstGeom prst="rect">
            <a:avLst/>
          </a:prstGeom>
        </p:spPr>
        <p:txBody>
          <a:bodyPr wrap="square" lIns="0" tIns="0" rIns="0" bIns="0" rtlCol="0" anchor="t">
            <a:spAutoFit/>
          </a:bodyPr>
          <a:lstStyle/>
          <a:p>
            <a:pPr algn="ctr">
              <a:lnSpc>
                <a:spcPts val="5599"/>
              </a:lnSpc>
            </a:pPr>
            <a:r>
              <a:rPr lang="en-US" sz="3999" b="1" u="sng" dirty="0">
                <a:solidFill>
                  <a:srgbClr val="000000"/>
                </a:solidFill>
                <a:latin typeface="Alice" panose="020B0604020202020204" charset="0"/>
                <a:ea typeface="Canva Sans Bold"/>
                <a:cs typeface="Canva Sans Bold"/>
                <a:sym typeface="Canva Sans Bold"/>
              </a:rPr>
              <a:t>Code Execution</a:t>
            </a:r>
          </a:p>
        </p:txBody>
      </p:sp>
      <p:sp>
        <p:nvSpPr>
          <p:cNvPr id="10" name="Freeform 10"/>
          <p:cNvSpPr/>
          <p:nvPr/>
        </p:nvSpPr>
        <p:spPr>
          <a:xfrm>
            <a:off x="1499908" y="6172200"/>
            <a:ext cx="2902804" cy="4114800"/>
          </a:xfrm>
          <a:custGeom>
            <a:avLst/>
            <a:gdLst/>
            <a:ahLst/>
            <a:cxnLst/>
            <a:rect l="l" t="t" r="r" b="b"/>
            <a:pathLst>
              <a:path w="2902804" h="4114800">
                <a:moveTo>
                  <a:pt x="0" y="0"/>
                </a:moveTo>
                <a:lnTo>
                  <a:pt x="2902804" y="0"/>
                </a:lnTo>
                <a:lnTo>
                  <a:pt x="290280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28700" y="3052675"/>
            <a:ext cx="8611500" cy="3767531"/>
          </a:xfrm>
          <a:custGeom>
            <a:avLst/>
            <a:gdLst/>
            <a:ahLst/>
            <a:cxnLst/>
            <a:rect l="l" t="t" r="r" b="b"/>
            <a:pathLst>
              <a:path w="8611500" h="3767531">
                <a:moveTo>
                  <a:pt x="0" y="0"/>
                </a:moveTo>
                <a:lnTo>
                  <a:pt x="8611500" y="0"/>
                </a:lnTo>
                <a:lnTo>
                  <a:pt x="8611500" y="3767531"/>
                </a:lnTo>
                <a:lnTo>
                  <a:pt x="0" y="3767531"/>
                </a:lnTo>
                <a:lnTo>
                  <a:pt x="0" y="0"/>
                </a:lnTo>
                <a:close/>
              </a:path>
            </a:pathLst>
          </a:custGeom>
          <a:blipFill>
            <a:blip r:embed="rId6"/>
            <a:stretch>
              <a:fillRect/>
            </a:stretch>
          </a:blipFill>
        </p:spPr>
      </p:sp>
      <p:sp>
        <p:nvSpPr>
          <p:cNvPr id="9" name="Freeform 9"/>
          <p:cNvSpPr/>
          <p:nvPr/>
        </p:nvSpPr>
        <p:spPr>
          <a:xfrm>
            <a:off x="10267337" y="2560561"/>
            <a:ext cx="6556514" cy="4751759"/>
          </a:xfrm>
          <a:custGeom>
            <a:avLst/>
            <a:gdLst/>
            <a:ahLst/>
            <a:cxnLst/>
            <a:rect l="l" t="t" r="r" b="b"/>
            <a:pathLst>
              <a:path w="6556514" h="4751759">
                <a:moveTo>
                  <a:pt x="0" y="0"/>
                </a:moveTo>
                <a:lnTo>
                  <a:pt x="6556514" y="0"/>
                </a:lnTo>
                <a:lnTo>
                  <a:pt x="6556514" y="4751759"/>
                </a:lnTo>
                <a:lnTo>
                  <a:pt x="0" y="4751759"/>
                </a:lnTo>
                <a:lnTo>
                  <a:pt x="0" y="0"/>
                </a:lnTo>
                <a:close/>
              </a:path>
            </a:pathLst>
          </a:custGeom>
          <a:blipFill>
            <a:blip r:embed="rId7"/>
            <a:stretch>
              <a:fillRect/>
            </a:stretch>
          </a:blipFill>
        </p:spPr>
      </p:sp>
      <p:sp>
        <p:nvSpPr>
          <p:cNvPr id="10" name="Freeform 10"/>
          <p:cNvSpPr/>
          <p:nvPr/>
        </p:nvSpPr>
        <p:spPr>
          <a:xfrm>
            <a:off x="14614933" y="7111397"/>
            <a:ext cx="4417835" cy="4296344"/>
          </a:xfrm>
          <a:custGeom>
            <a:avLst/>
            <a:gdLst/>
            <a:ahLst/>
            <a:cxnLst/>
            <a:rect l="l" t="t" r="r" b="b"/>
            <a:pathLst>
              <a:path w="4417835" h="4296344">
                <a:moveTo>
                  <a:pt x="0" y="0"/>
                </a:moveTo>
                <a:lnTo>
                  <a:pt x="4417835" y="0"/>
                </a:lnTo>
                <a:lnTo>
                  <a:pt x="4417835" y="4296344"/>
                </a:lnTo>
                <a:lnTo>
                  <a:pt x="0" y="4296344"/>
                </a:lnTo>
                <a:lnTo>
                  <a:pt x="0" y="0"/>
                </a:lnTo>
                <a:close/>
              </a:path>
            </a:pathLst>
          </a:custGeom>
          <a:blipFill>
            <a:blip r:embed="rId8"/>
            <a:stretch>
              <a:fillRect/>
            </a:stretch>
          </a:blipFill>
        </p:spPr>
      </p:sp>
      <p:sp>
        <p:nvSpPr>
          <p:cNvPr id="11" name="TextBox 11"/>
          <p:cNvSpPr txBox="1"/>
          <p:nvPr/>
        </p:nvSpPr>
        <p:spPr>
          <a:xfrm>
            <a:off x="7859421" y="1142046"/>
            <a:ext cx="1780778" cy="679450"/>
          </a:xfrm>
          <a:prstGeom prst="rect">
            <a:avLst/>
          </a:prstGeom>
        </p:spPr>
        <p:txBody>
          <a:bodyPr lIns="0" tIns="0" rIns="0" bIns="0" rtlCol="0" anchor="t">
            <a:spAutoFit/>
          </a:bodyPr>
          <a:lstStyle/>
          <a:p>
            <a:pPr algn="ctr">
              <a:lnSpc>
                <a:spcPts val="5599"/>
              </a:lnSpc>
            </a:pPr>
            <a:r>
              <a:rPr lang="en-US" sz="3999" b="1" u="sng" dirty="0">
                <a:solidFill>
                  <a:srgbClr val="000000"/>
                </a:solidFill>
                <a:latin typeface="Alice" panose="020B0604020202020204" charset="0"/>
                <a:ea typeface="Canva Sans Bold"/>
                <a:cs typeface="Canva Sans Bold"/>
                <a:sym typeface="Canva Sans Bold"/>
              </a:rPr>
              <a:t>Output</a:t>
            </a:r>
          </a:p>
        </p:txBody>
      </p:sp>
      <p:sp>
        <p:nvSpPr>
          <p:cNvPr id="12" name="Freeform 12"/>
          <p:cNvSpPr/>
          <p:nvPr/>
        </p:nvSpPr>
        <p:spPr>
          <a:xfrm rot="-4725483">
            <a:off x="16564569"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540496" y="2302441"/>
            <a:ext cx="9058219" cy="6955859"/>
          </a:xfrm>
          <a:custGeom>
            <a:avLst/>
            <a:gdLst/>
            <a:ahLst/>
            <a:cxnLst/>
            <a:rect l="l" t="t" r="r" b="b"/>
            <a:pathLst>
              <a:path w="9058219" h="6955859">
                <a:moveTo>
                  <a:pt x="0" y="0"/>
                </a:moveTo>
                <a:lnTo>
                  <a:pt x="9058219" y="0"/>
                </a:lnTo>
                <a:lnTo>
                  <a:pt x="9058219" y="6955859"/>
                </a:lnTo>
                <a:lnTo>
                  <a:pt x="0" y="6955859"/>
                </a:lnTo>
                <a:lnTo>
                  <a:pt x="0" y="0"/>
                </a:lnTo>
                <a:close/>
              </a:path>
            </a:pathLst>
          </a:custGeom>
          <a:blipFill>
            <a:blip r:embed="rId6"/>
            <a:stretch>
              <a:fillRect t="-461" b="-461"/>
            </a:stretch>
          </a:blipFill>
        </p:spPr>
      </p:sp>
      <p:sp>
        <p:nvSpPr>
          <p:cNvPr id="9" name="TextBox 9"/>
          <p:cNvSpPr txBox="1"/>
          <p:nvPr/>
        </p:nvSpPr>
        <p:spPr>
          <a:xfrm>
            <a:off x="7859421" y="1142046"/>
            <a:ext cx="1780778" cy="679450"/>
          </a:xfrm>
          <a:prstGeom prst="rect">
            <a:avLst/>
          </a:prstGeom>
        </p:spPr>
        <p:txBody>
          <a:bodyPr lIns="0" tIns="0" rIns="0" bIns="0" rtlCol="0" anchor="t">
            <a:spAutoFit/>
          </a:bodyPr>
          <a:lstStyle/>
          <a:p>
            <a:pPr algn="ctr">
              <a:lnSpc>
                <a:spcPts val="5599"/>
              </a:lnSpc>
            </a:pPr>
            <a:r>
              <a:rPr lang="en-US" sz="3999" b="1" u="sng" dirty="0">
                <a:solidFill>
                  <a:srgbClr val="000000"/>
                </a:solidFill>
                <a:latin typeface="Alice" panose="020B0604020202020204" charset="0"/>
                <a:ea typeface="Canva Sans Bold"/>
                <a:cs typeface="Canva Sans Bold"/>
                <a:sym typeface="Canva Sans Bold"/>
              </a:rPr>
              <a:t>Output</a:t>
            </a:r>
          </a:p>
        </p:txBody>
      </p:sp>
      <p:sp>
        <p:nvSpPr>
          <p:cNvPr id="10" name="Freeform 10"/>
          <p:cNvSpPr/>
          <p:nvPr/>
        </p:nvSpPr>
        <p:spPr>
          <a:xfrm>
            <a:off x="14619715" y="3915643"/>
            <a:ext cx="3834904" cy="6391507"/>
          </a:xfrm>
          <a:custGeom>
            <a:avLst/>
            <a:gdLst/>
            <a:ahLst/>
            <a:cxnLst/>
            <a:rect l="l" t="t" r="r" b="b"/>
            <a:pathLst>
              <a:path w="3834904" h="6391507">
                <a:moveTo>
                  <a:pt x="0" y="0"/>
                </a:moveTo>
                <a:lnTo>
                  <a:pt x="3834905" y="0"/>
                </a:lnTo>
                <a:lnTo>
                  <a:pt x="3834905" y="6391507"/>
                </a:lnTo>
                <a:lnTo>
                  <a:pt x="0" y="63915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793077">
            <a:off x="13417377" y="6057377"/>
            <a:ext cx="1769402" cy="2463725"/>
          </a:xfrm>
          <a:custGeom>
            <a:avLst/>
            <a:gdLst/>
            <a:ahLst/>
            <a:cxnLst/>
            <a:rect l="l" t="t" r="r" b="b"/>
            <a:pathLst>
              <a:path w="1769402" h="2463725">
                <a:moveTo>
                  <a:pt x="0" y="0"/>
                </a:moveTo>
                <a:lnTo>
                  <a:pt x="1769402" y="0"/>
                </a:lnTo>
                <a:lnTo>
                  <a:pt x="1769402" y="2463725"/>
                </a:lnTo>
                <a:lnTo>
                  <a:pt x="0" y="24637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634777" y="1723262"/>
            <a:ext cx="13018446" cy="7327519"/>
          </a:xfrm>
          <a:prstGeom prst="rect">
            <a:avLst/>
          </a:prstGeom>
        </p:spPr>
        <p:txBody>
          <a:bodyPr lIns="0" tIns="0" rIns="0" bIns="0" rtlCol="0" anchor="t">
            <a:spAutoFit/>
          </a:bodyPr>
          <a:lstStyle/>
          <a:p>
            <a:pPr algn="just">
              <a:lnSpc>
                <a:spcPts val="4200"/>
              </a:lnSpc>
            </a:pPr>
            <a:r>
              <a:rPr lang="en-US" sz="3000" b="1" dirty="0">
                <a:solidFill>
                  <a:srgbClr val="000000"/>
                </a:solidFill>
                <a:latin typeface="Alice" panose="020B0604020202020204" charset="0"/>
                <a:ea typeface="Canva Sans Bold"/>
                <a:cs typeface="Canva Sans Bold"/>
                <a:sym typeface="Canva Sans Bold"/>
              </a:rPr>
              <a:t>Types of Testing</a:t>
            </a:r>
          </a:p>
          <a:p>
            <a:pPr marL="539749" lvl="1" indent="-269875" algn="just">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Unit Testing</a:t>
            </a:r>
            <a:r>
              <a:rPr lang="en-US" sz="2499" b="1" dirty="0">
                <a:solidFill>
                  <a:srgbClr val="000000"/>
                </a:solidFill>
                <a:latin typeface="Alice" panose="020B0604020202020204" charset="0"/>
                <a:ea typeface="Canva Sans Bold"/>
                <a:cs typeface="Canva Sans Bold"/>
                <a:sym typeface="Canva Sans Bold"/>
              </a:rPr>
              <a:t>:</a:t>
            </a:r>
            <a:r>
              <a:rPr lang="en-US" sz="2499" dirty="0">
                <a:solidFill>
                  <a:srgbClr val="000000"/>
                </a:solidFill>
                <a:latin typeface="Alice" panose="020B0604020202020204" charset="0"/>
                <a:ea typeface="Canva Sans"/>
                <a:cs typeface="Canva Sans"/>
                <a:sym typeface="Canva Sans"/>
              </a:rPr>
              <a:t> Tests individual modules for logic and expected outputs before integration.</a:t>
            </a:r>
          </a:p>
          <a:p>
            <a:pPr marL="539749" lvl="1" indent="-269875" algn="just">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Functional Testing</a:t>
            </a:r>
            <a:r>
              <a:rPr lang="en-US" sz="2499" dirty="0">
                <a:solidFill>
                  <a:srgbClr val="000000"/>
                </a:solidFill>
                <a:latin typeface="Alice" panose="020B0604020202020204" charset="0"/>
                <a:ea typeface="Canva Sans"/>
                <a:cs typeface="Canva Sans"/>
                <a:sym typeface="Canva Sans"/>
              </a:rPr>
              <a:t>: Verifies that functions work with valid/invalid input, proper output, and system interaction.</a:t>
            </a:r>
          </a:p>
          <a:p>
            <a:pPr marL="539749" lvl="1" indent="-269875" algn="just">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System Testing</a:t>
            </a:r>
            <a:r>
              <a:rPr lang="en-US" sz="2499" b="1" dirty="0">
                <a:solidFill>
                  <a:srgbClr val="000000"/>
                </a:solidFill>
                <a:latin typeface="Alice" panose="020B0604020202020204" charset="0"/>
                <a:ea typeface="Canva Sans Bold"/>
                <a:cs typeface="Canva Sans Bold"/>
                <a:sym typeface="Canva Sans Bold"/>
              </a:rPr>
              <a:t>:</a:t>
            </a:r>
            <a:r>
              <a:rPr lang="en-US" sz="2499" dirty="0">
                <a:solidFill>
                  <a:srgbClr val="000000"/>
                </a:solidFill>
                <a:latin typeface="Alice" panose="020B0604020202020204" charset="0"/>
                <a:ea typeface="Canva Sans"/>
                <a:cs typeface="Canva Sans"/>
                <a:sym typeface="Canva Sans"/>
              </a:rPr>
              <a:t> Evaluates the complete system’s behavior against defined requirements.</a:t>
            </a:r>
          </a:p>
          <a:p>
            <a:pPr marL="539749" lvl="1" indent="-269875" algn="just">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Performance Testing</a:t>
            </a:r>
            <a:r>
              <a:rPr lang="en-US" sz="2499" b="1" dirty="0">
                <a:solidFill>
                  <a:srgbClr val="000000"/>
                </a:solidFill>
                <a:latin typeface="Alice" panose="020B0604020202020204" charset="0"/>
                <a:ea typeface="Canva Sans Bold"/>
                <a:cs typeface="Canva Sans Bold"/>
                <a:sym typeface="Canva Sans Bold"/>
              </a:rPr>
              <a:t>:</a:t>
            </a:r>
            <a:r>
              <a:rPr lang="en-US" sz="2499" dirty="0">
                <a:solidFill>
                  <a:srgbClr val="000000"/>
                </a:solidFill>
                <a:latin typeface="Alice" panose="020B0604020202020204" charset="0"/>
                <a:ea typeface="Canva Sans"/>
                <a:cs typeface="Canva Sans"/>
                <a:sym typeface="Canva Sans"/>
              </a:rPr>
              <a:t> Assesses the system's responsiveness, processing speed, and stability under load.</a:t>
            </a:r>
          </a:p>
          <a:p>
            <a:pPr marL="539749" lvl="1" indent="-269875" algn="just">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Integration Testing</a:t>
            </a:r>
            <a:r>
              <a:rPr lang="en-US" sz="2499" b="1" dirty="0">
                <a:solidFill>
                  <a:srgbClr val="000000"/>
                </a:solidFill>
                <a:latin typeface="Alice" panose="020B0604020202020204" charset="0"/>
                <a:ea typeface="Canva Sans Bold"/>
                <a:cs typeface="Canva Sans Bold"/>
                <a:sym typeface="Canva Sans Bold"/>
              </a:rPr>
              <a:t> : </a:t>
            </a:r>
            <a:r>
              <a:rPr lang="en-US" sz="2499" dirty="0">
                <a:solidFill>
                  <a:srgbClr val="000000"/>
                </a:solidFill>
                <a:latin typeface="Alice" panose="020B0604020202020204" charset="0"/>
                <a:ea typeface="Canva Sans"/>
                <a:cs typeface="Canva Sans"/>
                <a:sym typeface="Canva Sans"/>
              </a:rPr>
              <a:t>Checks interaction between modules and ensures interface correctness.</a:t>
            </a:r>
          </a:p>
          <a:p>
            <a:pPr marL="539749" lvl="1" indent="-269875" algn="just">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Acceptance Testing</a:t>
            </a:r>
            <a:r>
              <a:rPr lang="en-US" sz="2499" dirty="0">
                <a:solidFill>
                  <a:srgbClr val="000000"/>
                </a:solidFill>
                <a:latin typeface="Alice" panose="020B0604020202020204" charset="0"/>
                <a:ea typeface="Canva Sans"/>
                <a:cs typeface="Canva Sans"/>
                <a:sym typeface="Canva Sans"/>
              </a:rPr>
              <a:t>: Conducted by end-users to validate real-world functionality.</a:t>
            </a:r>
          </a:p>
          <a:p>
            <a:pPr algn="just">
              <a:lnSpc>
                <a:spcPts val="4200"/>
              </a:lnSpc>
            </a:pPr>
            <a:r>
              <a:rPr lang="en-US" sz="3000" b="1" dirty="0">
                <a:solidFill>
                  <a:srgbClr val="000000"/>
                </a:solidFill>
                <a:latin typeface="Alice" panose="020B0604020202020204" charset="0"/>
                <a:ea typeface="Canva Sans Bold"/>
                <a:cs typeface="Canva Sans Bold"/>
                <a:sym typeface="Canva Sans Bold"/>
              </a:rPr>
              <a:t> Test Plan</a:t>
            </a:r>
          </a:p>
          <a:p>
            <a:pPr algn="just">
              <a:lnSpc>
                <a:spcPts val="3499"/>
              </a:lnSpc>
            </a:pPr>
            <a:r>
              <a:rPr lang="en-US" sz="2499" dirty="0">
                <a:solidFill>
                  <a:srgbClr val="000000"/>
                </a:solidFill>
                <a:latin typeface="Alice" panose="020B0604020202020204" charset="0"/>
                <a:ea typeface="Canva Sans"/>
                <a:cs typeface="Canva Sans"/>
                <a:sym typeface="Canva Sans"/>
              </a:rPr>
              <a:t>Defines strategies for each module, ensuring bugs are isolated early and fixed before system-wide rollout.</a:t>
            </a:r>
          </a:p>
          <a:p>
            <a:pPr algn="just">
              <a:lnSpc>
                <a:spcPts val="3499"/>
              </a:lnSpc>
            </a:pPr>
            <a:endParaRPr lang="en-US" sz="2499" dirty="0">
              <a:solidFill>
                <a:srgbClr val="000000"/>
              </a:solidFill>
              <a:latin typeface="Alice" panose="020B0604020202020204" charset="0"/>
              <a:ea typeface="Canva Sans"/>
              <a:cs typeface="Canva Sans"/>
              <a:sym typeface="Canva Sans"/>
            </a:endParaRPr>
          </a:p>
        </p:txBody>
      </p:sp>
      <p:sp>
        <p:nvSpPr>
          <p:cNvPr id="9" name="Freeform 9"/>
          <p:cNvSpPr/>
          <p:nvPr/>
        </p:nvSpPr>
        <p:spPr>
          <a:xfrm>
            <a:off x="15593361" y="6726537"/>
            <a:ext cx="3331878" cy="3144081"/>
          </a:xfrm>
          <a:custGeom>
            <a:avLst/>
            <a:gdLst/>
            <a:ahLst/>
            <a:cxnLst/>
            <a:rect l="l" t="t" r="r" b="b"/>
            <a:pathLst>
              <a:path w="3331878" h="3144081">
                <a:moveTo>
                  <a:pt x="0" y="0"/>
                </a:moveTo>
                <a:lnTo>
                  <a:pt x="3331878" y="0"/>
                </a:lnTo>
                <a:lnTo>
                  <a:pt x="3331878" y="3144082"/>
                </a:lnTo>
                <a:lnTo>
                  <a:pt x="0" y="3144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0" y="5387022"/>
            <a:ext cx="2902804" cy="4114800"/>
          </a:xfrm>
          <a:custGeom>
            <a:avLst/>
            <a:gdLst/>
            <a:ahLst/>
            <a:cxnLst/>
            <a:rect l="l" t="t" r="r" b="b"/>
            <a:pathLst>
              <a:path w="2902804" h="4114800">
                <a:moveTo>
                  <a:pt x="0" y="0"/>
                </a:moveTo>
                <a:lnTo>
                  <a:pt x="2902804" y="0"/>
                </a:lnTo>
                <a:lnTo>
                  <a:pt x="290280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4139152" y="425390"/>
            <a:ext cx="9713685" cy="1000851"/>
          </a:xfrm>
          <a:prstGeom prst="rect">
            <a:avLst/>
          </a:prstGeom>
        </p:spPr>
        <p:txBody>
          <a:bodyPr wrap="square" lIns="0" tIns="0" rIns="0" bIns="0" rtlCol="0" anchor="t">
            <a:spAutoFit/>
          </a:bodyPr>
          <a:lstStyle/>
          <a:p>
            <a:pPr algn="ctr">
              <a:lnSpc>
                <a:spcPts val="8819"/>
              </a:lnSpc>
            </a:pPr>
            <a:r>
              <a:rPr lang="en-US" sz="6300" dirty="0">
                <a:solidFill>
                  <a:srgbClr val="000000"/>
                </a:solidFill>
                <a:latin typeface="Brick Sans"/>
                <a:ea typeface="Brick Sans"/>
                <a:cs typeface="Brick Sans"/>
                <a:sym typeface="Brick Sans"/>
              </a:rPr>
              <a:t>SOFTWARE TESTING</a:t>
            </a:r>
          </a:p>
        </p:txBody>
      </p:sp>
      <p:sp>
        <p:nvSpPr>
          <p:cNvPr id="12" name="Freeform 12"/>
          <p:cNvSpPr/>
          <p:nvPr/>
        </p:nvSpPr>
        <p:spPr>
          <a:xfrm rot="-4349483">
            <a:off x="16707574" y="980135"/>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4349483">
            <a:off x="16707574" y="980135"/>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3466494" y="2986621"/>
            <a:ext cx="10768807" cy="4262064"/>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000000"/>
                </a:solidFill>
                <a:latin typeface="Alice" panose="020B0604020202020204" charset="0"/>
                <a:ea typeface="Canva Sans"/>
                <a:cs typeface="Canva Sans"/>
                <a:sym typeface="Canva Sans"/>
              </a:rPr>
              <a:t>Early Detection of Chronic Kidney Disease (CKD)</a:t>
            </a:r>
          </a:p>
          <a:p>
            <a:pPr marL="734059" lvl="1" indent="-367030" algn="l">
              <a:lnSpc>
                <a:spcPts val="4759"/>
              </a:lnSpc>
              <a:buFont typeface="Arial"/>
              <a:buChar char="•"/>
            </a:pPr>
            <a:r>
              <a:rPr lang="en-US" sz="3399" dirty="0">
                <a:solidFill>
                  <a:srgbClr val="000000"/>
                </a:solidFill>
                <a:latin typeface="Alice" panose="020B0604020202020204" charset="0"/>
                <a:ea typeface="Canva Sans"/>
                <a:cs typeface="Canva Sans"/>
                <a:sym typeface="Canva Sans"/>
              </a:rPr>
              <a:t>Stage Classification of Kidney Disease</a:t>
            </a:r>
          </a:p>
          <a:p>
            <a:pPr marL="734059" lvl="1" indent="-367030" algn="l">
              <a:lnSpc>
                <a:spcPts val="4759"/>
              </a:lnSpc>
              <a:buFont typeface="Arial"/>
              <a:buChar char="•"/>
            </a:pPr>
            <a:r>
              <a:rPr lang="en-US" sz="3399" dirty="0">
                <a:solidFill>
                  <a:srgbClr val="000000"/>
                </a:solidFill>
                <a:latin typeface="Alice" panose="020B0604020202020204" charset="0"/>
                <a:ea typeface="Canva Sans"/>
                <a:cs typeface="Canva Sans"/>
                <a:sym typeface="Canva Sans"/>
              </a:rPr>
              <a:t>Dialysis and Transplant Planning</a:t>
            </a:r>
          </a:p>
          <a:p>
            <a:pPr marL="734059" lvl="1" indent="-367030" algn="l">
              <a:lnSpc>
                <a:spcPts val="4759"/>
              </a:lnSpc>
              <a:buFont typeface="Arial"/>
              <a:buChar char="•"/>
            </a:pPr>
            <a:r>
              <a:rPr lang="en-US" sz="3399" dirty="0">
                <a:solidFill>
                  <a:srgbClr val="000000"/>
                </a:solidFill>
                <a:latin typeface="Alice" panose="020B0604020202020204" charset="0"/>
                <a:ea typeface="Canva Sans"/>
                <a:cs typeface="Canva Sans"/>
                <a:sym typeface="Canva Sans"/>
              </a:rPr>
              <a:t>Remote Monitoring and Alerts</a:t>
            </a:r>
          </a:p>
          <a:p>
            <a:pPr marL="734059" lvl="1" indent="-367030" algn="l">
              <a:lnSpc>
                <a:spcPts val="4759"/>
              </a:lnSpc>
              <a:buFont typeface="Arial"/>
              <a:buChar char="•"/>
            </a:pPr>
            <a:r>
              <a:rPr lang="en-US" sz="3399" dirty="0">
                <a:solidFill>
                  <a:srgbClr val="000000"/>
                </a:solidFill>
                <a:latin typeface="Alice" panose="020B0604020202020204" charset="0"/>
                <a:ea typeface="Canva Sans"/>
                <a:cs typeface="Canva Sans"/>
                <a:sym typeface="Canva Sans"/>
              </a:rPr>
              <a:t>Reducing Diagnostic Errors</a:t>
            </a:r>
          </a:p>
          <a:p>
            <a:pPr marL="734059" lvl="1" indent="-367030" algn="l">
              <a:lnSpc>
                <a:spcPts val="4759"/>
              </a:lnSpc>
              <a:buFont typeface="Arial"/>
              <a:buChar char="•"/>
            </a:pPr>
            <a:r>
              <a:rPr lang="en-US" sz="3399" dirty="0">
                <a:solidFill>
                  <a:srgbClr val="000000"/>
                </a:solidFill>
                <a:latin typeface="Alice" panose="020B0604020202020204" charset="0"/>
                <a:ea typeface="Canva Sans"/>
                <a:cs typeface="Canva Sans"/>
                <a:sym typeface="Canva Sans"/>
              </a:rPr>
              <a:t>Privacy-Preserving Collaboration</a:t>
            </a:r>
          </a:p>
          <a:p>
            <a:pPr algn="l">
              <a:lnSpc>
                <a:spcPts val="4759"/>
              </a:lnSpc>
            </a:pPr>
            <a:endParaRPr lang="en-US" sz="3399" dirty="0">
              <a:solidFill>
                <a:srgbClr val="000000"/>
              </a:solidFill>
              <a:latin typeface="Alice" panose="020B0604020202020204" charset="0"/>
              <a:ea typeface="Canva Sans"/>
              <a:cs typeface="Canva Sans"/>
              <a:sym typeface="Canva Sans"/>
            </a:endParaRPr>
          </a:p>
        </p:txBody>
      </p:sp>
      <p:sp>
        <p:nvSpPr>
          <p:cNvPr id="10" name="Freeform 10"/>
          <p:cNvSpPr/>
          <p:nvPr/>
        </p:nvSpPr>
        <p:spPr>
          <a:xfrm rot="-436652">
            <a:off x="13136246" y="5795909"/>
            <a:ext cx="3560706" cy="3249954"/>
          </a:xfrm>
          <a:custGeom>
            <a:avLst/>
            <a:gdLst/>
            <a:ahLst/>
            <a:cxnLst/>
            <a:rect l="l" t="t" r="r" b="b"/>
            <a:pathLst>
              <a:path w="3560706" h="3249954">
                <a:moveTo>
                  <a:pt x="0" y="0"/>
                </a:moveTo>
                <a:lnTo>
                  <a:pt x="3560706" y="0"/>
                </a:lnTo>
                <a:lnTo>
                  <a:pt x="3560706" y="3249954"/>
                </a:lnTo>
                <a:lnTo>
                  <a:pt x="0" y="32499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15012" y="5775972"/>
            <a:ext cx="3403776" cy="4511028"/>
          </a:xfrm>
          <a:custGeom>
            <a:avLst/>
            <a:gdLst/>
            <a:ahLst/>
            <a:cxnLst/>
            <a:rect l="l" t="t" r="r" b="b"/>
            <a:pathLst>
              <a:path w="3403776" h="4511028">
                <a:moveTo>
                  <a:pt x="0" y="0"/>
                </a:moveTo>
                <a:lnTo>
                  <a:pt x="3403776" y="0"/>
                </a:lnTo>
                <a:lnTo>
                  <a:pt x="3403776" y="4511028"/>
                </a:lnTo>
                <a:lnTo>
                  <a:pt x="0" y="45110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5591777" y="1013436"/>
            <a:ext cx="6518242" cy="1000851"/>
          </a:xfrm>
          <a:prstGeom prst="rect">
            <a:avLst/>
          </a:prstGeom>
        </p:spPr>
        <p:txBody>
          <a:bodyPr wrap="square" lIns="0" tIns="0" rIns="0" bIns="0" rtlCol="0" anchor="t">
            <a:spAutoFit/>
          </a:bodyPr>
          <a:lstStyle/>
          <a:p>
            <a:pPr algn="ctr">
              <a:lnSpc>
                <a:spcPts val="8819"/>
              </a:lnSpc>
            </a:pPr>
            <a:r>
              <a:rPr lang="en-US" sz="6300" dirty="0">
                <a:solidFill>
                  <a:srgbClr val="000000"/>
                </a:solidFill>
                <a:latin typeface="Brick Sans"/>
                <a:ea typeface="Brick Sans"/>
                <a:cs typeface="Brick Sans"/>
                <a:sym typeface="Brick Sans"/>
              </a:rPr>
              <a:t>APPICATIONS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4349483">
            <a:off x="16218878" y="8557297"/>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989864" y="2512936"/>
            <a:ext cx="13439486" cy="7596823"/>
          </a:xfrm>
          <a:prstGeom prst="rect">
            <a:avLst/>
          </a:prstGeom>
        </p:spPr>
        <p:txBody>
          <a:bodyPr lIns="0" tIns="0" rIns="0" bIns="0" rtlCol="0" anchor="t">
            <a:spAutoFit/>
          </a:bodyPr>
          <a:lstStyle/>
          <a:p>
            <a:pPr marL="539749" lvl="1" indent="-269875" algn="l">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Advanced Models</a:t>
            </a:r>
            <a:r>
              <a:rPr lang="en-US" sz="2499" dirty="0">
                <a:solidFill>
                  <a:srgbClr val="000000"/>
                </a:solidFill>
                <a:latin typeface="Alice" panose="020B0604020202020204" charset="0"/>
                <a:ea typeface="Canva Sans"/>
                <a:cs typeface="Canva Sans"/>
                <a:sym typeface="Canva Sans"/>
              </a:rPr>
              <a:t>: Integrate ML &amp; deep learning to detect complex patterns for higher prediction accuracy.</a:t>
            </a:r>
          </a:p>
          <a:p>
            <a:pPr marL="539749" lvl="1" indent="-269875" algn="l">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Expanded Data Sources</a:t>
            </a:r>
            <a:r>
              <a:rPr lang="en-US" sz="2499" dirty="0">
                <a:solidFill>
                  <a:srgbClr val="000000"/>
                </a:solidFill>
                <a:latin typeface="Alice" panose="020B0604020202020204" charset="0"/>
                <a:ea typeface="Canva Sans"/>
                <a:cs typeface="Canva Sans"/>
                <a:sym typeface="Canva Sans"/>
              </a:rPr>
              <a:t>: Use real-time hospital records, wearables, and diverse demographics to boost reliability.</a:t>
            </a:r>
          </a:p>
          <a:p>
            <a:pPr marL="539749" lvl="1" indent="-269875" algn="l">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Mobile/Cloud Deployment:</a:t>
            </a:r>
            <a:r>
              <a:rPr lang="en-US" sz="2499" dirty="0">
                <a:solidFill>
                  <a:srgbClr val="000000"/>
                </a:solidFill>
                <a:latin typeface="Alice" panose="020B0604020202020204" charset="0"/>
                <a:ea typeface="Canva Sans"/>
                <a:cs typeface="Canva Sans"/>
                <a:sym typeface="Canva Sans"/>
              </a:rPr>
              <a:t> Provide 24/7 access to kidney health predictions from anywhere.</a:t>
            </a:r>
          </a:p>
          <a:p>
            <a:pPr marL="539749" lvl="1" indent="-269875" algn="l">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IoT Integration</a:t>
            </a:r>
            <a:r>
              <a:rPr lang="en-US" sz="2499" dirty="0">
                <a:solidFill>
                  <a:srgbClr val="000000"/>
                </a:solidFill>
                <a:latin typeface="Alice" panose="020B0604020202020204" charset="0"/>
                <a:ea typeface="Canva Sans"/>
                <a:cs typeface="Canva Sans"/>
                <a:sym typeface="Canva Sans"/>
              </a:rPr>
              <a:t>: Connect smart devices (e.g., BP monitors, smartwatches) for live health monitoring and early alerts.</a:t>
            </a:r>
          </a:p>
          <a:p>
            <a:pPr marL="539749" lvl="1" indent="-269875" algn="l">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Multi-Disease Prediction:</a:t>
            </a:r>
            <a:r>
              <a:rPr lang="en-US" sz="2499" dirty="0">
                <a:solidFill>
                  <a:srgbClr val="000000"/>
                </a:solidFill>
                <a:latin typeface="Alice" panose="020B0604020202020204" charset="0"/>
                <a:ea typeface="Canva Sans"/>
                <a:cs typeface="Canva Sans"/>
                <a:sym typeface="Canva Sans"/>
              </a:rPr>
              <a:t> Extend model capabilities to detect related conditions like diabetes and hypertension.</a:t>
            </a:r>
          </a:p>
          <a:p>
            <a:pPr marL="539749" lvl="1" indent="-269875" algn="l">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Personalized Recommendations:</a:t>
            </a:r>
            <a:r>
              <a:rPr lang="en-US" sz="2499" dirty="0">
                <a:solidFill>
                  <a:srgbClr val="000000"/>
                </a:solidFill>
                <a:latin typeface="Alice" panose="020B0604020202020204" charset="0"/>
                <a:ea typeface="Canva Sans"/>
                <a:cs typeface="Canva Sans"/>
                <a:sym typeface="Canva Sans"/>
              </a:rPr>
              <a:t> Offer tailored lifestyle and diet suggestions based on user health data.</a:t>
            </a:r>
          </a:p>
          <a:p>
            <a:pPr marL="539749" lvl="1" indent="-269875" algn="l">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Voice Assistant/Chatbot</a:t>
            </a:r>
            <a:r>
              <a:rPr lang="en-US" sz="2499" dirty="0">
                <a:solidFill>
                  <a:srgbClr val="000000"/>
                </a:solidFill>
                <a:latin typeface="Alice" panose="020B0604020202020204" charset="0"/>
                <a:ea typeface="Canva Sans"/>
                <a:cs typeface="Canva Sans"/>
                <a:sym typeface="Canva Sans"/>
              </a:rPr>
              <a:t>: Enable interactive guidance and health explanation for better user engagement.</a:t>
            </a:r>
          </a:p>
          <a:p>
            <a:pPr marL="539749" lvl="1" indent="-269875" algn="l">
              <a:lnSpc>
                <a:spcPts val="3499"/>
              </a:lnSpc>
              <a:buFont typeface="Arial"/>
              <a:buChar char="•"/>
            </a:pPr>
            <a:r>
              <a:rPr lang="en-US" sz="2499" b="1" u="sng" dirty="0">
                <a:solidFill>
                  <a:srgbClr val="000000"/>
                </a:solidFill>
                <a:latin typeface="Alice" panose="020B0604020202020204" charset="0"/>
                <a:ea typeface="Canva Sans Bold"/>
                <a:cs typeface="Canva Sans Bold"/>
                <a:sym typeface="Canva Sans Bold"/>
              </a:rPr>
              <a:t>AI Health Companion</a:t>
            </a:r>
            <a:r>
              <a:rPr lang="en-US" sz="2499" dirty="0">
                <a:solidFill>
                  <a:srgbClr val="000000"/>
                </a:solidFill>
                <a:latin typeface="Alice" panose="020B0604020202020204" charset="0"/>
                <a:ea typeface="Canva Sans"/>
                <a:cs typeface="Canva Sans"/>
                <a:sym typeface="Canva Sans"/>
              </a:rPr>
              <a:t>: Evolve into a complete AI-powered tool for detection, awareness, and decision-making.</a:t>
            </a:r>
          </a:p>
          <a:p>
            <a:pPr algn="l">
              <a:lnSpc>
                <a:spcPts val="3499"/>
              </a:lnSpc>
            </a:pPr>
            <a:endParaRPr lang="en-US" sz="2499" dirty="0">
              <a:solidFill>
                <a:srgbClr val="000000"/>
              </a:solidFill>
              <a:latin typeface="Alice" panose="020B0604020202020204" charset="0"/>
              <a:ea typeface="Canva Sans"/>
              <a:cs typeface="Canva Sans"/>
              <a:sym typeface="Canva Sans"/>
            </a:endParaRPr>
          </a:p>
        </p:txBody>
      </p:sp>
      <p:sp>
        <p:nvSpPr>
          <p:cNvPr id="10" name="Freeform 10"/>
          <p:cNvSpPr/>
          <p:nvPr/>
        </p:nvSpPr>
        <p:spPr>
          <a:xfrm>
            <a:off x="244773" y="6518122"/>
            <a:ext cx="2960104" cy="3427489"/>
          </a:xfrm>
          <a:custGeom>
            <a:avLst/>
            <a:gdLst/>
            <a:ahLst/>
            <a:cxnLst/>
            <a:rect l="l" t="t" r="r" b="b"/>
            <a:pathLst>
              <a:path w="2960104" h="3427489">
                <a:moveTo>
                  <a:pt x="0" y="0"/>
                </a:moveTo>
                <a:lnTo>
                  <a:pt x="2960104" y="0"/>
                </a:lnTo>
                <a:lnTo>
                  <a:pt x="2960104" y="3427489"/>
                </a:lnTo>
                <a:lnTo>
                  <a:pt x="0" y="34274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368464">
            <a:off x="15536191" y="754898"/>
            <a:ext cx="2420104" cy="1852480"/>
          </a:xfrm>
          <a:custGeom>
            <a:avLst/>
            <a:gdLst/>
            <a:ahLst/>
            <a:cxnLst/>
            <a:rect l="l" t="t" r="r" b="b"/>
            <a:pathLst>
              <a:path w="2420104" h="1852480">
                <a:moveTo>
                  <a:pt x="0" y="0"/>
                </a:moveTo>
                <a:lnTo>
                  <a:pt x="2420104" y="0"/>
                </a:lnTo>
                <a:lnTo>
                  <a:pt x="2420104" y="1852480"/>
                </a:lnTo>
                <a:lnTo>
                  <a:pt x="0" y="1852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204876" y="838200"/>
            <a:ext cx="12066879" cy="1000851"/>
          </a:xfrm>
          <a:prstGeom prst="rect">
            <a:avLst/>
          </a:prstGeom>
        </p:spPr>
        <p:txBody>
          <a:bodyPr wrap="square" lIns="0" tIns="0" rIns="0" bIns="0" rtlCol="0" anchor="t">
            <a:spAutoFit/>
          </a:bodyPr>
          <a:lstStyle/>
          <a:p>
            <a:pPr algn="ctr">
              <a:lnSpc>
                <a:spcPts val="8819"/>
              </a:lnSpc>
            </a:pPr>
            <a:r>
              <a:rPr lang="en-US" sz="6300" dirty="0">
                <a:solidFill>
                  <a:srgbClr val="000000"/>
                </a:solidFill>
                <a:latin typeface="Brick Sans"/>
                <a:ea typeface="Brick Sans"/>
                <a:cs typeface="Brick Sans"/>
                <a:sym typeface="Brick Sans"/>
              </a:rPr>
              <a:t>FUTURE ENHANCEMENTS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163445" y="-318668"/>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8610" y="2766277"/>
            <a:ext cx="7399403" cy="11629710"/>
          </a:xfrm>
          <a:custGeom>
            <a:avLst/>
            <a:gdLst/>
            <a:ahLst/>
            <a:cxnLst/>
            <a:rect l="l" t="t" r="r" b="b"/>
            <a:pathLst>
              <a:path w="7399403" h="11629710">
                <a:moveTo>
                  <a:pt x="0" y="0"/>
                </a:moveTo>
                <a:lnTo>
                  <a:pt x="7399403" y="0"/>
                </a:lnTo>
                <a:lnTo>
                  <a:pt x="7399403" y="11629710"/>
                </a:lnTo>
                <a:lnTo>
                  <a:pt x="0" y="116297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409235" y="4591506"/>
            <a:ext cx="5694209" cy="8280195"/>
            <a:chOff x="0" y="0"/>
            <a:chExt cx="812800" cy="1181928"/>
          </a:xfrm>
        </p:grpSpPr>
        <p:sp>
          <p:nvSpPr>
            <p:cNvPr id="5" name="Freeform 5"/>
            <p:cNvSpPr/>
            <p:nvPr/>
          </p:nvSpPr>
          <p:spPr>
            <a:xfrm>
              <a:off x="0" y="0"/>
              <a:ext cx="812800" cy="1181927"/>
            </a:xfrm>
            <a:custGeom>
              <a:avLst/>
              <a:gdLst/>
              <a:ahLst/>
              <a:cxnLst/>
              <a:rect l="l" t="t" r="r" b="b"/>
              <a:pathLst>
                <a:path w="812800" h="1181927">
                  <a:moveTo>
                    <a:pt x="0" y="0"/>
                  </a:moveTo>
                  <a:lnTo>
                    <a:pt x="812800" y="0"/>
                  </a:lnTo>
                  <a:lnTo>
                    <a:pt x="812800" y="1181927"/>
                  </a:lnTo>
                  <a:lnTo>
                    <a:pt x="0" y="1181927"/>
                  </a:lnTo>
                  <a:close/>
                </a:path>
              </a:pathLst>
            </a:custGeom>
            <a:solidFill>
              <a:srgbClr val="E9EAF6"/>
            </a:solidFill>
          </p:spPr>
        </p:sp>
        <p:sp>
          <p:nvSpPr>
            <p:cNvPr id="6" name="TextBox 6"/>
            <p:cNvSpPr txBox="1"/>
            <p:nvPr/>
          </p:nvSpPr>
          <p:spPr>
            <a:xfrm>
              <a:off x="0" y="-38100"/>
              <a:ext cx="812800" cy="1220028"/>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444927" y="1099306"/>
            <a:ext cx="7876905" cy="7726439"/>
          </a:xfrm>
          <a:custGeom>
            <a:avLst/>
            <a:gdLst/>
            <a:ahLst/>
            <a:cxnLst/>
            <a:rect l="l" t="t" r="r" b="b"/>
            <a:pathLst>
              <a:path w="7876905" h="7726439">
                <a:moveTo>
                  <a:pt x="0" y="0"/>
                </a:moveTo>
                <a:lnTo>
                  <a:pt x="7876905" y="0"/>
                </a:lnTo>
                <a:lnTo>
                  <a:pt x="7876905" y="7726438"/>
                </a:lnTo>
                <a:lnTo>
                  <a:pt x="0" y="7726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9630321" y="4600530"/>
            <a:ext cx="7399403" cy="11629710"/>
          </a:xfrm>
          <a:custGeom>
            <a:avLst/>
            <a:gdLst/>
            <a:ahLst/>
            <a:cxnLst/>
            <a:rect l="l" t="t" r="r" b="b"/>
            <a:pathLst>
              <a:path w="7399403" h="11629710">
                <a:moveTo>
                  <a:pt x="0" y="0"/>
                </a:moveTo>
                <a:lnTo>
                  <a:pt x="7399403" y="0"/>
                </a:lnTo>
                <a:lnTo>
                  <a:pt x="7399403" y="11629709"/>
                </a:lnTo>
                <a:lnTo>
                  <a:pt x="0" y="11629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0600809" y="6337573"/>
            <a:ext cx="5694209" cy="8547111"/>
            <a:chOff x="0" y="-38100"/>
            <a:chExt cx="812800" cy="1220028"/>
          </a:xfrm>
        </p:grpSpPr>
        <p:sp>
          <p:nvSpPr>
            <p:cNvPr id="10" name="Freeform 10"/>
            <p:cNvSpPr/>
            <p:nvPr/>
          </p:nvSpPr>
          <p:spPr>
            <a:xfrm>
              <a:off x="0" y="0"/>
              <a:ext cx="812800" cy="1181927"/>
            </a:xfrm>
            <a:custGeom>
              <a:avLst/>
              <a:gdLst/>
              <a:ahLst/>
              <a:cxnLst/>
              <a:rect l="l" t="t" r="r" b="b"/>
              <a:pathLst>
                <a:path w="812800" h="1181927">
                  <a:moveTo>
                    <a:pt x="0" y="0"/>
                  </a:moveTo>
                  <a:lnTo>
                    <a:pt x="812800" y="0"/>
                  </a:lnTo>
                  <a:lnTo>
                    <a:pt x="812800" y="1181927"/>
                  </a:lnTo>
                  <a:lnTo>
                    <a:pt x="0" y="1181927"/>
                  </a:lnTo>
                  <a:close/>
                </a:path>
              </a:pathLst>
            </a:custGeom>
            <a:solidFill>
              <a:srgbClr val="E9EAF6"/>
            </a:solidFill>
          </p:spPr>
        </p:sp>
        <p:sp>
          <p:nvSpPr>
            <p:cNvPr id="11" name="TextBox 11"/>
            <p:cNvSpPr txBox="1"/>
            <p:nvPr/>
          </p:nvSpPr>
          <p:spPr>
            <a:xfrm>
              <a:off x="0" y="-38100"/>
              <a:ext cx="812800" cy="1220028"/>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rot="-1257881">
            <a:off x="-481978" y="1723876"/>
            <a:ext cx="3021357" cy="2927969"/>
          </a:xfrm>
          <a:custGeom>
            <a:avLst/>
            <a:gdLst/>
            <a:ahLst/>
            <a:cxnLst/>
            <a:rect l="l" t="t" r="r" b="b"/>
            <a:pathLst>
              <a:path w="3021357" h="2927969">
                <a:moveTo>
                  <a:pt x="0" y="0"/>
                </a:moveTo>
                <a:lnTo>
                  <a:pt x="3021356" y="0"/>
                </a:lnTo>
                <a:lnTo>
                  <a:pt x="3021356" y="2927969"/>
                </a:lnTo>
                <a:lnTo>
                  <a:pt x="0" y="2927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137149">
            <a:off x="9171401" y="3701601"/>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1248570">
            <a:off x="15737581" y="-142512"/>
            <a:ext cx="2532247" cy="3608124"/>
          </a:xfrm>
          <a:custGeom>
            <a:avLst/>
            <a:gdLst/>
            <a:ahLst/>
            <a:cxnLst/>
            <a:rect l="l" t="t" r="r" b="b"/>
            <a:pathLst>
              <a:path w="2532247" h="3608124">
                <a:moveTo>
                  <a:pt x="0" y="0"/>
                </a:moveTo>
                <a:lnTo>
                  <a:pt x="2532248" y="0"/>
                </a:lnTo>
                <a:lnTo>
                  <a:pt x="2532248" y="3608124"/>
                </a:lnTo>
                <a:lnTo>
                  <a:pt x="0" y="36081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2963177" y="6435663"/>
            <a:ext cx="4514246" cy="3669466"/>
          </a:xfrm>
          <a:prstGeom prst="rect">
            <a:avLst/>
          </a:prstGeom>
        </p:spPr>
        <p:txBody>
          <a:bodyPr lIns="0" tIns="0" rIns="0" bIns="0" rtlCol="0" anchor="t">
            <a:spAutoFit/>
          </a:bodyPr>
          <a:lstStyle/>
          <a:p>
            <a:pPr algn="ctr">
              <a:lnSpc>
                <a:spcPts val="3207"/>
              </a:lnSpc>
            </a:pPr>
            <a:r>
              <a:rPr lang="en-US" sz="2500" dirty="0">
                <a:solidFill>
                  <a:srgbClr val="18253B"/>
                </a:solidFill>
                <a:latin typeface="Alice" panose="020B0604020202020204" charset="0"/>
                <a:ea typeface="Public Sans"/>
                <a:cs typeface="Public Sans"/>
                <a:sym typeface="Public Sans"/>
              </a:rPr>
              <a:t>This project highlights the power of machine learning, using Decision Tree algorithms, to predict renal health issues with speed and accuracy. By analyzing key medical factors, it supports early detection and empowers both patients and professionals.</a:t>
            </a:r>
          </a:p>
        </p:txBody>
      </p:sp>
      <p:sp>
        <p:nvSpPr>
          <p:cNvPr id="16" name="TextBox 16"/>
          <p:cNvSpPr txBox="1"/>
          <p:nvPr/>
        </p:nvSpPr>
        <p:spPr>
          <a:xfrm>
            <a:off x="2805725" y="4748742"/>
            <a:ext cx="4925174" cy="1109213"/>
          </a:xfrm>
          <a:prstGeom prst="rect">
            <a:avLst/>
          </a:prstGeom>
        </p:spPr>
        <p:txBody>
          <a:bodyPr lIns="0" tIns="0" rIns="0" bIns="0" rtlCol="0" anchor="t">
            <a:spAutoFit/>
          </a:bodyPr>
          <a:lstStyle/>
          <a:p>
            <a:pPr algn="ctr">
              <a:lnSpc>
                <a:spcPts val="4480"/>
              </a:lnSpc>
            </a:pPr>
            <a:r>
              <a:rPr lang="en-US" sz="3200" b="1" u="sng" dirty="0">
                <a:solidFill>
                  <a:srgbClr val="18253B"/>
                </a:solidFill>
                <a:latin typeface="Alice" panose="020B0604020202020204" charset="0"/>
                <a:ea typeface="Public Sans Heavy"/>
                <a:cs typeface="Public Sans Heavy"/>
                <a:sym typeface="Public Sans Heavy"/>
              </a:rPr>
              <a:t>Summarizing key points discussed</a:t>
            </a:r>
          </a:p>
        </p:txBody>
      </p:sp>
      <p:sp>
        <p:nvSpPr>
          <p:cNvPr id="17" name="TextBox 17"/>
          <p:cNvSpPr txBox="1"/>
          <p:nvPr/>
        </p:nvSpPr>
        <p:spPr>
          <a:xfrm>
            <a:off x="3176597" y="610452"/>
            <a:ext cx="11934806" cy="1144905"/>
          </a:xfrm>
          <a:prstGeom prst="rect">
            <a:avLst/>
          </a:prstGeom>
        </p:spPr>
        <p:txBody>
          <a:bodyPr lIns="0" tIns="0" rIns="0" bIns="0" rtlCol="0" anchor="t">
            <a:spAutoFit/>
          </a:bodyPr>
          <a:lstStyle/>
          <a:p>
            <a:pPr algn="ctr">
              <a:lnSpc>
                <a:spcPts val="8819"/>
              </a:lnSpc>
            </a:pPr>
            <a:r>
              <a:rPr lang="en-US" sz="6300">
                <a:solidFill>
                  <a:srgbClr val="18253B"/>
                </a:solidFill>
                <a:latin typeface="Brick Sans"/>
                <a:ea typeface="Brick Sans"/>
                <a:cs typeface="Brick Sans"/>
                <a:sym typeface="Brick Sans"/>
              </a:rPr>
              <a:t>CONCLUSION</a:t>
            </a:r>
          </a:p>
        </p:txBody>
      </p:sp>
      <p:sp>
        <p:nvSpPr>
          <p:cNvPr id="18" name="TextBox 18"/>
          <p:cNvSpPr txBox="1"/>
          <p:nvPr/>
        </p:nvSpPr>
        <p:spPr>
          <a:xfrm>
            <a:off x="11028212" y="7792525"/>
            <a:ext cx="4420560" cy="1795363"/>
          </a:xfrm>
          <a:prstGeom prst="rect">
            <a:avLst/>
          </a:prstGeom>
        </p:spPr>
        <p:txBody>
          <a:bodyPr lIns="0" tIns="0" rIns="0" bIns="0" rtlCol="0" anchor="t">
            <a:spAutoFit/>
          </a:bodyPr>
          <a:lstStyle/>
          <a:p>
            <a:pPr algn="ctr">
              <a:lnSpc>
                <a:spcPts val="2845"/>
              </a:lnSpc>
              <a:spcBef>
                <a:spcPct val="0"/>
              </a:spcBef>
            </a:pPr>
            <a:r>
              <a:rPr lang="en-US" sz="2500" dirty="0">
                <a:solidFill>
                  <a:srgbClr val="18253B"/>
                </a:solidFill>
                <a:latin typeface="Alice" panose="020B0604020202020204" charset="0"/>
                <a:ea typeface="Canva Sans"/>
                <a:cs typeface="Canva Sans"/>
                <a:sym typeface="Canva Sans"/>
              </a:rPr>
              <a:t>With future enhancements like IoT and multi-disease prediction, it paves the way for smarter, AI-driven healthcare.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2454769" y="340068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793077">
            <a:off x="143999" y="-982526"/>
            <a:ext cx="1769402" cy="2463725"/>
          </a:xfrm>
          <a:custGeom>
            <a:avLst/>
            <a:gdLst/>
            <a:ahLst/>
            <a:cxnLst/>
            <a:rect l="l" t="t" r="r" b="b"/>
            <a:pathLst>
              <a:path w="1769402" h="2463725">
                <a:moveTo>
                  <a:pt x="0" y="0"/>
                </a:moveTo>
                <a:lnTo>
                  <a:pt x="1769402" y="0"/>
                </a:lnTo>
                <a:lnTo>
                  <a:pt x="1769402" y="2463724"/>
                </a:lnTo>
                <a:lnTo>
                  <a:pt x="0" y="2463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942242" y="249336"/>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55077">
            <a:off x="14265134" y="-162966"/>
            <a:ext cx="2066999" cy="2383332"/>
          </a:xfrm>
          <a:custGeom>
            <a:avLst/>
            <a:gdLst/>
            <a:ahLst/>
            <a:cxnLst/>
            <a:rect l="l" t="t" r="r" b="b"/>
            <a:pathLst>
              <a:path w="2066999" h="2383332">
                <a:moveTo>
                  <a:pt x="0" y="0"/>
                </a:moveTo>
                <a:lnTo>
                  <a:pt x="2066999" y="0"/>
                </a:lnTo>
                <a:lnTo>
                  <a:pt x="2066999" y="2383332"/>
                </a:lnTo>
                <a:lnTo>
                  <a:pt x="0" y="23833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3129847" y="664493"/>
            <a:ext cx="12092272" cy="4190887"/>
            <a:chOff x="0" y="0"/>
            <a:chExt cx="1100680" cy="381469"/>
          </a:xfrm>
        </p:grpSpPr>
        <p:sp>
          <p:nvSpPr>
            <p:cNvPr id="7" name="Freeform 7"/>
            <p:cNvSpPr/>
            <p:nvPr/>
          </p:nvSpPr>
          <p:spPr>
            <a:xfrm>
              <a:off x="0" y="0"/>
              <a:ext cx="1100680" cy="381469"/>
            </a:xfrm>
            <a:custGeom>
              <a:avLst/>
              <a:gdLst/>
              <a:ahLst/>
              <a:cxnLst/>
              <a:rect l="l" t="t" r="r" b="b"/>
              <a:pathLst>
                <a:path w="1100680" h="381469">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sp>
        <p:sp>
          <p:nvSpPr>
            <p:cNvPr id="8" name="TextBox 8"/>
            <p:cNvSpPr txBox="1"/>
            <p:nvPr/>
          </p:nvSpPr>
          <p:spPr>
            <a:xfrm>
              <a:off x="0" y="-38100"/>
              <a:ext cx="1100680" cy="419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546665" y="5582599"/>
            <a:ext cx="5018594" cy="5403600"/>
          </a:xfrm>
          <a:custGeom>
            <a:avLst/>
            <a:gdLst/>
            <a:ahLst/>
            <a:cxnLst/>
            <a:rect l="l" t="t" r="r" b="b"/>
            <a:pathLst>
              <a:path w="5018594" h="5403600">
                <a:moveTo>
                  <a:pt x="0" y="0"/>
                </a:moveTo>
                <a:lnTo>
                  <a:pt x="5018594" y="0"/>
                </a:lnTo>
                <a:lnTo>
                  <a:pt x="5018594" y="5403600"/>
                </a:lnTo>
                <a:lnTo>
                  <a:pt x="0" y="5403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1257881">
            <a:off x="-355993" y="2846167"/>
            <a:ext cx="3549762" cy="3440042"/>
          </a:xfrm>
          <a:custGeom>
            <a:avLst/>
            <a:gdLst/>
            <a:ahLst/>
            <a:cxnLst/>
            <a:rect l="l" t="t" r="r" b="b"/>
            <a:pathLst>
              <a:path w="3549762" h="3440042">
                <a:moveTo>
                  <a:pt x="0" y="0"/>
                </a:moveTo>
                <a:lnTo>
                  <a:pt x="3549761" y="0"/>
                </a:lnTo>
                <a:lnTo>
                  <a:pt x="3549761" y="3440042"/>
                </a:lnTo>
                <a:lnTo>
                  <a:pt x="0" y="34400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1248570">
            <a:off x="15858283" y="2774300"/>
            <a:ext cx="2885297" cy="4111175"/>
          </a:xfrm>
          <a:custGeom>
            <a:avLst/>
            <a:gdLst/>
            <a:ahLst/>
            <a:cxnLst/>
            <a:rect l="l" t="t" r="r" b="b"/>
            <a:pathLst>
              <a:path w="2885297" h="4111175">
                <a:moveTo>
                  <a:pt x="0" y="0"/>
                </a:moveTo>
                <a:lnTo>
                  <a:pt x="2885297" y="0"/>
                </a:lnTo>
                <a:lnTo>
                  <a:pt x="2885297" y="4111175"/>
                </a:lnTo>
                <a:lnTo>
                  <a:pt x="0" y="41111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4003581" y="5371862"/>
            <a:ext cx="3123355" cy="5205592"/>
          </a:xfrm>
          <a:custGeom>
            <a:avLst/>
            <a:gdLst/>
            <a:ahLst/>
            <a:cxnLst/>
            <a:rect l="l" t="t" r="r" b="b"/>
            <a:pathLst>
              <a:path w="3123355" h="5205592">
                <a:moveTo>
                  <a:pt x="0" y="0"/>
                </a:moveTo>
                <a:lnTo>
                  <a:pt x="3123355" y="0"/>
                </a:lnTo>
                <a:lnTo>
                  <a:pt x="3123355" y="5205592"/>
                </a:lnTo>
                <a:lnTo>
                  <a:pt x="0" y="52055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rot="-5500207">
            <a:off x="3544370" y="3949723"/>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rot="-5500207" flipH="1">
            <a:off x="12877809" y="3865185"/>
            <a:ext cx="1402006" cy="1402006"/>
          </a:xfrm>
          <a:custGeom>
            <a:avLst/>
            <a:gdLst/>
            <a:ahLst/>
            <a:cxnLst/>
            <a:rect l="l" t="t" r="r" b="b"/>
            <a:pathLst>
              <a:path w="1402006" h="1402006">
                <a:moveTo>
                  <a:pt x="1402007" y="0"/>
                </a:moveTo>
                <a:lnTo>
                  <a:pt x="0" y="0"/>
                </a:lnTo>
                <a:lnTo>
                  <a:pt x="0" y="1402006"/>
                </a:lnTo>
                <a:lnTo>
                  <a:pt x="1402007" y="1402006"/>
                </a:lnTo>
                <a:lnTo>
                  <a:pt x="1402007"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3691685" y="1270127"/>
            <a:ext cx="10608264" cy="2370970"/>
          </a:xfrm>
          <a:prstGeom prst="rect">
            <a:avLst/>
          </a:prstGeom>
        </p:spPr>
        <p:txBody>
          <a:bodyPr wrap="square" lIns="0" tIns="0" rIns="0" bIns="0" rtlCol="0" anchor="t">
            <a:spAutoFit/>
          </a:bodyPr>
          <a:lstStyle/>
          <a:p>
            <a:pPr algn="ctr">
              <a:lnSpc>
                <a:spcPts val="9799"/>
              </a:lnSpc>
            </a:pPr>
            <a:r>
              <a:rPr lang="en-US" sz="6999" dirty="0">
                <a:solidFill>
                  <a:srgbClr val="18253B"/>
                </a:solidFill>
                <a:latin typeface="Brick Sans"/>
                <a:ea typeface="Brick Sans"/>
                <a:cs typeface="Brick Sans"/>
                <a:sym typeface="Brick Sans"/>
              </a:rPr>
              <a:t>Thank you for your attention</a:t>
            </a:r>
          </a:p>
        </p:txBody>
      </p:sp>
      <p:sp>
        <p:nvSpPr>
          <p:cNvPr id="16" name="TextBox 16"/>
          <p:cNvSpPr txBox="1"/>
          <p:nvPr/>
        </p:nvSpPr>
        <p:spPr>
          <a:xfrm>
            <a:off x="574004" y="6869457"/>
            <a:ext cx="10311897" cy="1799852"/>
          </a:xfrm>
          <a:prstGeom prst="rect">
            <a:avLst/>
          </a:prstGeom>
        </p:spPr>
        <p:txBody>
          <a:bodyPr lIns="0" tIns="0" rIns="0" bIns="0" rtlCol="0" anchor="t">
            <a:spAutoFit/>
          </a:bodyPr>
          <a:lstStyle/>
          <a:p>
            <a:pPr algn="ctr">
              <a:lnSpc>
                <a:spcPts val="4759"/>
              </a:lnSpc>
            </a:pPr>
            <a:r>
              <a:rPr lang="en-US" sz="3399" dirty="0">
                <a:solidFill>
                  <a:srgbClr val="18253B"/>
                </a:solidFill>
                <a:latin typeface="Alice" panose="020B0604020202020204" charset="0"/>
                <a:ea typeface="Canva Sans"/>
                <a:cs typeface="Canva Sans"/>
                <a:sym typeface="Canva Sans"/>
              </a:rPr>
              <a:t>“Empowering early diagnosis through technology not only saves lives but also shapes a healthier future.”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7299881" y="-364341"/>
            <a:ext cx="8621818" cy="8457122"/>
          </a:xfrm>
          <a:custGeom>
            <a:avLst/>
            <a:gdLst/>
            <a:ahLst/>
            <a:cxnLst/>
            <a:rect l="l" t="t" r="r" b="b"/>
            <a:pathLst>
              <a:path w="8621818" h="8457122">
                <a:moveTo>
                  <a:pt x="0" y="0"/>
                </a:moveTo>
                <a:lnTo>
                  <a:pt x="8621818" y="0"/>
                </a:lnTo>
                <a:lnTo>
                  <a:pt x="8621818" y="8457122"/>
                </a:lnTo>
                <a:lnTo>
                  <a:pt x="0" y="84571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429872" y="2892874"/>
            <a:ext cx="7399403" cy="11629710"/>
          </a:xfrm>
          <a:custGeom>
            <a:avLst/>
            <a:gdLst/>
            <a:ahLst/>
            <a:cxnLst/>
            <a:rect l="l" t="t" r="r" b="b"/>
            <a:pathLst>
              <a:path w="7399403" h="11629710">
                <a:moveTo>
                  <a:pt x="0" y="0"/>
                </a:moveTo>
                <a:lnTo>
                  <a:pt x="7399403" y="0"/>
                </a:lnTo>
                <a:lnTo>
                  <a:pt x="7399403" y="11629709"/>
                </a:lnTo>
                <a:lnTo>
                  <a:pt x="0" y="11629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139128" y="4805898"/>
            <a:ext cx="5980892" cy="5345249"/>
            <a:chOff x="0" y="0"/>
            <a:chExt cx="853722" cy="762989"/>
          </a:xfrm>
        </p:grpSpPr>
        <p:sp>
          <p:nvSpPr>
            <p:cNvPr id="5" name="Freeform 5"/>
            <p:cNvSpPr/>
            <p:nvPr/>
          </p:nvSpPr>
          <p:spPr>
            <a:xfrm>
              <a:off x="0" y="0"/>
              <a:ext cx="853722" cy="762989"/>
            </a:xfrm>
            <a:custGeom>
              <a:avLst/>
              <a:gdLst/>
              <a:ahLst/>
              <a:cxnLst/>
              <a:rect l="l" t="t" r="r" b="b"/>
              <a:pathLst>
                <a:path w="853722" h="762989">
                  <a:moveTo>
                    <a:pt x="0" y="0"/>
                  </a:moveTo>
                  <a:lnTo>
                    <a:pt x="853722" y="0"/>
                  </a:lnTo>
                  <a:lnTo>
                    <a:pt x="853722" y="762989"/>
                  </a:lnTo>
                  <a:lnTo>
                    <a:pt x="0" y="762989"/>
                  </a:lnTo>
                  <a:close/>
                </a:path>
              </a:pathLst>
            </a:custGeom>
            <a:solidFill>
              <a:srgbClr val="E9EAF6"/>
            </a:solidFill>
          </p:spPr>
        </p:sp>
        <p:sp>
          <p:nvSpPr>
            <p:cNvPr id="6" name="TextBox 6"/>
            <p:cNvSpPr txBox="1"/>
            <p:nvPr/>
          </p:nvSpPr>
          <p:spPr>
            <a:xfrm>
              <a:off x="0" y="-38100"/>
              <a:ext cx="853722" cy="80108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84600" y="2892874"/>
            <a:ext cx="7876905" cy="7726439"/>
          </a:xfrm>
          <a:custGeom>
            <a:avLst/>
            <a:gdLst/>
            <a:ahLst/>
            <a:cxnLst/>
            <a:rect l="l" t="t" r="r" b="b"/>
            <a:pathLst>
              <a:path w="7876905" h="7726439">
                <a:moveTo>
                  <a:pt x="0" y="0"/>
                </a:moveTo>
                <a:lnTo>
                  <a:pt x="7876905" y="0"/>
                </a:lnTo>
                <a:lnTo>
                  <a:pt x="7876905" y="7726438"/>
                </a:lnTo>
                <a:lnTo>
                  <a:pt x="0" y="7726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28700" y="2277926"/>
            <a:ext cx="7399403" cy="11629710"/>
          </a:xfrm>
          <a:custGeom>
            <a:avLst/>
            <a:gdLst/>
            <a:ahLst/>
            <a:cxnLst/>
            <a:rect l="l" t="t" r="r" b="b"/>
            <a:pathLst>
              <a:path w="7399403" h="11629710">
                <a:moveTo>
                  <a:pt x="0" y="0"/>
                </a:moveTo>
                <a:lnTo>
                  <a:pt x="7399403" y="0"/>
                </a:lnTo>
                <a:lnTo>
                  <a:pt x="7399403" y="11629710"/>
                </a:lnTo>
                <a:lnTo>
                  <a:pt x="0" y="116297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2019331" y="4261552"/>
            <a:ext cx="5374743" cy="6025447"/>
            <a:chOff x="0" y="0"/>
            <a:chExt cx="843491" cy="840690"/>
          </a:xfrm>
        </p:grpSpPr>
        <p:sp>
          <p:nvSpPr>
            <p:cNvPr id="10" name="Freeform 10"/>
            <p:cNvSpPr/>
            <p:nvPr/>
          </p:nvSpPr>
          <p:spPr>
            <a:xfrm>
              <a:off x="0" y="0"/>
              <a:ext cx="843491" cy="840690"/>
            </a:xfrm>
            <a:custGeom>
              <a:avLst/>
              <a:gdLst/>
              <a:ahLst/>
              <a:cxnLst/>
              <a:rect l="l" t="t" r="r" b="b"/>
              <a:pathLst>
                <a:path w="843491" h="840690">
                  <a:moveTo>
                    <a:pt x="0" y="0"/>
                  </a:moveTo>
                  <a:lnTo>
                    <a:pt x="843491" y="0"/>
                  </a:lnTo>
                  <a:lnTo>
                    <a:pt x="843491" y="840690"/>
                  </a:lnTo>
                  <a:lnTo>
                    <a:pt x="0" y="840690"/>
                  </a:lnTo>
                  <a:close/>
                </a:path>
              </a:pathLst>
            </a:custGeom>
            <a:solidFill>
              <a:srgbClr val="E9EAF6"/>
            </a:solidFill>
          </p:spPr>
        </p:sp>
        <p:sp>
          <p:nvSpPr>
            <p:cNvPr id="11" name="TextBox 11"/>
            <p:cNvSpPr txBox="1"/>
            <p:nvPr/>
          </p:nvSpPr>
          <p:spPr>
            <a:xfrm>
              <a:off x="0" y="-38100"/>
              <a:ext cx="843491" cy="87879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rot="10735339">
            <a:off x="16901238" y="2351317"/>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793077">
            <a:off x="15829615" y="-962001"/>
            <a:ext cx="2859370" cy="3981402"/>
          </a:xfrm>
          <a:custGeom>
            <a:avLst/>
            <a:gdLst/>
            <a:ahLst/>
            <a:cxnLst/>
            <a:rect l="l" t="t" r="r" b="b"/>
            <a:pathLst>
              <a:path w="2859370" h="3981402">
                <a:moveTo>
                  <a:pt x="0" y="0"/>
                </a:moveTo>
                <a:lnTo>
                  <a:pt x="2859370" y="0"/>
                </a:lnTo>
                <a:lnTo>
                  <a:pt x="2859370" y="3981402"/>
                </a:lnTo>
                <a:lnTo>
                  <a:pt x="0" y="39814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640807" y="360998"/>
            <a:ext cx="7033112" cy="1144905"/>
          </a:xfrm>
          <a:prstGeom prst="rect">
            <a:avLst/>
          </a:prstGeom>
        </p:spPr>
        <p:txBody>
          <a:bodyPr lIns="0" tIns="0" rIns="0" bIns="0" rtlCol="0" anchor="t">
            <a:spAutoFit/>
          </a:bodyPr>
          <a:lstStyle/>
          <a:p>
            <a:pPr algn="ctr">
              <a:lnSpc>
                <a:spcPts val="8819"/>
              </a:lnSpc>
            </a:pPr>
            <a:r>
              <a:rPr lang="en-US" sz="6300" dirty="0">
                <a:solidFill>
                  <a:srgbClr val="000000"/>
                </a:solidFill>
                <a:latin typeface="Brick Sans"/>
                <a:ea typeface="Brick Sans"/>
                <a:cs typeface="Brick Sans"/>
                <a:sym typeface="Brick Sans"/>
              </a:rPr>
              <a:t>AGENDA</a:t>
            </a:r>
          </a:p>
        </p:txBody>
      </p:sp>
      <p:sp>
        <p:nvSpPr>
          <p:cNvPr id="15" name="TextBox 15"/>
          <p:cNvSpPr txBox="1"/>
          <p:nvPr/>
        </p:nvSpPr>
        <p:spPr>
          <a:xfrm>
            <a:off x="1773791" y="5057775"/>
            <a:ext cx="6400303" cy="4707507"/>
          </a:xfrm>
          <a:prstGeom prst="rect">
            <a:avLst/>
          </a:prstGeom>
        </p:spPr>
        <p:txBody>
          <a:bodyPr lIns="0" tIns="0" rIns="0" bIns="0" rtlCol="0" anchor="t">
            <a:spAutoFit/>
          </a:bodyPr>
          <a:lstStyle/>
          <a:p>
            <a:pPr marL="820421" lvl="1" indent="-410210" algn="l">
              <a:lnSpc>
                <a:spcPts val="5320"/>
              </a:lnSpc>
              <a:buFont typeface="Arial"/>
              <a:buChar char="•"/>
            </a:pPr>
            <a:r>
              <a:rPr lang="en-US" sz="3800" dirty="0">
                <a:solidFill>
                  <a:srgbClr val="000000"/>
                </a:solidFill>
                <a:latin typeface="Alice"/>
                <a:ea typeface="Alice"/>
                <a:cs typeface="Alice"/>
                <a:sym typeface="Alice"/>
              </a:rPr>
              <a:t>Abstract</a:t>
            </a:r>
          </a:p>
          <a:p>
            <a:pPr marL="820421" lvl="1" indent="-410210" algn="l">
              <a:lnSpc>
                <a:spcPts val="5320"/>
              </a:lnSpc>
              <a:buFont typeface="Arial"/>
              <a:buChar char="•"/>
            </a:pPr>
            <a:r>
              <a:rPr lang="en-US" sz="3800" dirty="0">
                <a:solidFill>
                  <a:srgbClr val="000000"/>
                </a:solidFill>
                <a:latin typeface="Alice"/>
                <a:ea typeface="Alice"/>
                <a:cs typeface="Alice"/>
                <a:sym typeface="Alice"/>
              </a:rPr>
              <a:t>Introduction</a:t>
            </a:r>
          </a:p>
          <a:p>
            <a:pPr marL="820421" lvl="1" indent="-410210" algn="l">
              <a:lnSpc>
                <a:spcPts val="5320"/>
              </a:lnSpc>
              <a:buFont typeface="Arial"/>
              <a:buChar char="•"/>
            </a:pPr>
            <a:r>
              <a:rPr lang="en-US" sz="3800" dirty="0">
                <a:solidFill>
                  <a:srgbClr val="000000"/>
                </a:solidFill>
                <a:latin typeface="Alice"/>
                <a:ea typeface="Alice"/>
                <a:cs typeface="Alice"/>
                <a:sym typeface="Alice"/>
              </a:rPr>
              <a:t>Objective</a:t>
            </a:r>
          </a:p>
          <a:p>
            <a:pPr marL="820421" lvl="1" indent="-410210" algn="l">
              <a:lnSpc>
                <a:spcPts val="5320"/>
              </a:lnSpc>
              <a:buFont typeface="Arial"/>
              <a:buChar char="•"/>
            </a:pPr>
            <a:r>
              <a:rPr lang="en-US" sz="3800" dirty="0">
                <a:solidFill>
                  <a:srgbClr val="000000"/>
                </a:solidFill>
                <a:latin typeface="Alice"/>
                <a:ea typeface="Alice"/>
                <a:cs typeface="Alice"/>
                <a:sym typeface="Alice"/>
              </a:rPr>
              <a:t>Existing System</a:t>
            </a:r>
          </a:p>
          <a:p>
            <a:pPr marL="820421" lvl="1" indent="-410210" algn="l">
              <a:lnSpc>
                <a:spcPts val="5320"/>
              </a:lnSpc>
              <a:buFont typeface="Arial"/>
              <a:buChar char="•"/>
            </a:pPr>
            <a:r>
              <a:rPr lang="en-US" sz="3800" dirty="0">
                <a:solidFill>
                  <a:srgbClr val="000000"/>
                </a:solidFill>
                <a:latin typeface="Alice"/>
                <a:ea typeface="Alice"/>
                <a:cs typeface="Alice"/>
                <a:sym typeface="Alice"/>
              </a:rPr>
              <a:t>Proposed System</a:t>
            </a:r>
          </a:p>
          <a:p>
            <a:pPr marL="820421" lvl="1" indent="-410210" algn="l">
              <a:lnSpc>
                <a:spcPts val="5320"/>
              </a:lnSpc>
              <a:buFont typeface="Arial"/>
              <a:buChar char="•"/>
            </a:pPr>
            <a:r>
              <a:rPr lang="en-US" sz="3800" dirty="0">
                <a:solidFill>
                  <a:srgbClr val="000000"/>
                </a:solidFill>
                <a:latin typeface="Alice"/>
                <a:ea typeface="Alice"/>
                <a:cs typeface="Alice"/>
                <a:sym typeface="Alice"/>
              </a:rPr>
              <a:t>Project Description </a:t>
            </a:r>
          </a:p>
          <a:p>
            <a:pPr marL="820421" lvl="1" indent="-410210" algn="l">
              <a:lnSpc>
                <a:spcPts val="5320"/>
              </a:lnSpc>
              <a:buFont typeface="Arial"/>
              <a:buChar char="•"/>
            </a:pPr>
            <a:r>
              <a:rPr lang="en-US" sz="3800" dirty="0">
                <a:solidFill>
                  <a:srgbClr val="000000"/>
                </a:solidFill>
                <a:latin typeface="Alice"/>
                <a:ea typeface="Alice"/>
                <a:cs typeface="Alice"/>
                <a:sym typeface="Alice"/>
              </a:rPr>
              <a:t>Requirements</a:t>
            </a:r>
          </a:p>
        </p:txBody>
      </p:sp>
      <p:sp>
        <p:nvSpPr>
          <p:cNvPr id="16" name="TextBox 16"/>
          <p:cNvSpPr txBox="1"/>
          <p:nvPr/>
        </p:nvSpPr>
        <p:spPr>
          <a:xfrm>
            <a:off x="10139128" y="4311681"/>
            <a:ext cx="5980892" cy="5323205"/>
          </a:xfrm>
          <a:prstGeom prst="rect">
            <a:avLst/>
          </a:prstGeom>
        </p:spPr>
        <p:txBody>
          <a:bodyPr lIns="0" tIns="0" rIns="0" bIns="0" rtlCol="0" anchor="t">
            <a:spAutoFit/>
          </a:bodyPr>
          <a:lstStyle/>
          <a:p>
            <a:pPr algn="l">
              <a:lnSpc>
                <a:spcPts val="5320"/>
              </a:lnSpc>
            </a:pPr>
            <a:endParaRPr/>
          </a:p>
          <a:p>
            <a:pPr marL="820422" lvl="1" indent="-410211" algn="l">
              <a:lnSpc>
                <a:spcPts val="5320"/>
              </a:lnSpc>
              <a:buFont typeface="Arial"/>
              <a:buChar char="•"/>
            </a:pPr>
            <a:r>
              <a:rPr lang="en-US" sz="3800">
                <a:solidFill>
                  <a:srgbClr val="000000"/>
                </a:solidFill>
                <a:latin typeface="Alice"/>
                <a:ea typeface="Alice"/>
                <a:cs typeface="Alice"/>
                <a:sym typeface="Alice"/>
              </a:rPr>
              <a:t>System Design</a:t>
            </a:r>
          </a:p>
          <a:p>
            <a:pPr marL="820422" lvl="1" indent="-410211" algn="l">
              <a:lnSpc>
                <a:spcPts val="5320"/>
              </a:lnSpc>
              <a:buFont typeface="Arial"/>
              <a:buChar char="•"/>
            </a:pPr>
            <a:r>
              <a:rPr lang="en-US" sz="3800">
                <a:solidFill>
                  <a:srgbClr val="000000"/>
                </a:solidFill>
                <a:latin typeface="Alice"/>
                <a:ea typeface="Alice"/>
                <a:cs typeface="Alice"/>
                <a:sym typeface="Alice"/>
              </a:rPr>
              <a:t>Developement Tool</a:t>
            </a:r>
          </a:p>
          <a:p>
            <a:pPr marL="820422" lvl="1" indent="-410211" algn="l">
              <a:lnSpc>
                <a:spcPts val="5320"/>
              </a:lnSpc>
              <a:buFont typeface="Arial"/>
              <a:buChar char="•"/>
            </a:pPr>
            <a:r>
              <a:rPr lang="en-US" sz="3800">
                <a:solidFill>
                  <a:srgbClr val="000000"/>
                </a:solidFill>
                <a:latin typeface="Alice"/>
                <a:ea typeface="Alice"/>
                <a:cs typeface="Alice"/>
                <a:sym typeface="Alice"/>
              </a:rPr>
              <a:t>Implementation</a:t>
            </a:r>
          </a:p>
          <a:p>
            <a:pPr marL="820422" lvl="1" indent="-410211" algn="l">
              <a:lnSpc>
                <a:spcPts val="5320"/>
              </a:lnSpc>
              <a:buFont typeface="Arial"/>
              <a:buChar char="•"/>
            </a:pPr>
            <a:r>
              <a:rPr lang="en-US" sz="3800">
                <a:solidFill>
                  <a:srgbClr val="000000"/>
                </a:solidFill>
                <a:latin typeface="Alice"/>
                <a:ea typeface="Alice"/>
                <a:cs typeface="Alice"/>
                <a:sym typeface="Alice"/>
              </a:rPr>
              <a:t>Software Testing</a:t>
            </a:r>
          </a:p>
          <a:p>
            <a:pPr marL="820422" lvl="1" indent="-410211" algn="l">
              <a:lnSpc>
                <a:spcPts val="5320"/>
              </a:lnSpc>
              <a:buFont typeface="Arial"/>
              <a:buChar char="•"/>
            </a:pPr>
            <a:r>
              <a:rPr lang="en-US" sz="3800">
                <a:solidFill>
                  <a:srgbClr val="000000"/>
                </a:solidFill>
                <a:latin typeface="Alice"/>
                <a:ea typeface="Alice"/>
                <a:cs typeface="Alice"/>
                <a:sym typeface="Alice"/>
              </a:rPr>
              <a:t>Applications</a:t>
            </a:r>
          </a:p>
          <a:p>
            <a:pPr marL="820422" lvl="1" indent="-410211" algn="l">
              <a:lnSpc>
                <a:spcPts val="5320"/>
              </a:lnSpc>
              <a:buFont typeface="Arial"/>
              <a:buChar char="•"/>
            </a:pPr>
            <a:r>
              <a:rPr lang="en-US" sz="3800">
                <a:solidFill>
                  <a:srgbClr val="000000"/>
                </a:solidFill>
                <a:latin typeface="Alice"/>
                <a:ea typeface="Alice"/>
                <a:cs typeface="Alice"/>
                <a:sym typeface="Alice"/>
              </a:rPr>
              <a:t>Conclusions</a:t>
            </a:r>
          </a:p>
          <a:p>
            <a:pPr algn="l">
              <a:lnSpc>
                <a:spcPts val="5320"/>
              </a:lnSpc>
            </a:pPr>
            <a:endParaRPr lang="en-US" sz="3800">
              <a:solidFill>
                <a:srgbClr val="000000"/>
              </a:solidFill>
              <a:latin typeface="Alice"/>
              <a:ea typeface="Alice"/>
              <a:cs typeface="Alice"/>
              <a:sym typeface="Ali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710140" y="2560561"/>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98715" y="-615042"/>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88696" y="364688"/>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37149">
            <a:off x="798905" y="392089"/>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248570">
            <a:off x="558321" y="6346755"/>
            <a:ext cx="2532247" cy="3608124"/>
          </a:xfrm>
          <a:custGeom>
            <a:avLst/>
            <a:gdLst/>
            <a:ahLst/>
            <a:cxnLst/>
            <a:rect l="l" t="t" r="r" b="b"/>
            <a:pathLst>
              <a:path w="2532247" h="3608124">
                <a:moveTo>
                  <a:pt x="0" y="0"/>
                </a:moveTo>
                <a:lnTo>
                  <a:pt x="2532248" y="0"/>
                </a:lnTo>
                <a:lnTo>
                  <a:pt x="2532248" y="3608124"/>
                </a:lnTo>
                <a:lnTo>
                  <a:pt x="0" y="3608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228312" y="2014855"/>
            <a:ext cx="11464213" cy="6600190"/>
          </a:xfrm>
          <a:prstGeom prst="rect">
            <a:avLst/>
          </a:prstGeom>
        </p:spPr>
        <p:txBody>
          <a:bodyPr lIns="0" tIns="0" rIns="0" bIns="0" rtlCol="0" anchor="t">
            <a:spAutoFit/>
          </a:bodyPr>
          <a:lstStyle/>
          <a:p>
            <a:pPr algn="ctr">
              <a:lnSpc>
                <a:spcPts val="4759"/>
              </a:lnSpc>
            </a:pPr>
            <a:r>
              <a:rPr lang="en-US" sz="3399" dirty="0">
                <a:solidFill>
                  <a:srgbClr val="000000"/>
                </a:solidFill>
                <a:latin typeface="Alice"/>
                <a:ea typeface="Alice"/>
                <a:cs typeface="Alice"/>
                <a:sym typeface="Alice"/>
              </a:rPr>
              <a:t>This project aims to predict renal health conditions using a Decision Tree (DT) machine learning model. Early detection of kidney issues is critical, and our system helps by assessing health attributes such as Age, Blood Pressure (Bp), Serum Urea (Su), Hemoglobin (Hemo), Blood Glucose Ratio (BGR), and others.</a:t>
            </a:r>
          </a:p>
          <a:p>
            <a:pPr algn="ctr">
              <a:lnSpc>
                <a:spcPts val="4759"/>
              </a:lnSpc>
            </a:pPr>
            <a:endParaRPr lang="en-US" sz="3399" dirty="0">
              <a:solidFill>
                <a:srgbClr val="000000"/>
              </a:solidFill>
              <a:latin typeface="Alice"/>
              <a:ea typeface="Alice"/>
              <a:cs typeface="Alice"/>
              <a:sym typeface="Alice"/>
            </a:endParaRPr>
          </a:p>
          <a:p>
            <a:pPr algn="ctr">
              <a:lnSpc>
                <a:spcPts val="4759"/>
              </a:lnSpc>
            </a:pPr>
            <a:endParaRPr lang="en-US" sz="3399" dirty="0">
              <a:solidFill>
                <a:srgbClr val="000000"/>
              </a:solidFill>
              <a:latin typeface="Alice"/>
              <a:ea typeface="Alice"/>
              <a:cs typeface="Alice"/>
              <a:sym typeface="Alice"/>
            </a:endParaRPr>
          </a:p>
          <a:p>
            <a:pPr algn="ctr">
              <a:lnSpc>
                <a:spcPts val="4759"/>
              </a:lnSpc>
            </a:pPr>
            <a:endParaRPr lang="en-US" sz="3399" dirty="0">
              <a:solidFill>
                <a:srgbClr val="000000"/>
              </a:solidFill>
              <a:latin typeface="Alice"/>
              <a:ea typeface="Alice"/>
              <a:cs typeface="Alice"/>
              <a:sym typeface="Alice"/>
            </a:endParaRPr>
          </a:p>
          <a:p>
            <a:pPr algn="ctr">
              <a:lnSpc>
                <a:spcPts val="4759"/>
              </a:lnSpc>
            </a:pPr>
            <a:endParaRPr lang="en-US" sz="3399" dirty="0">
              <a:solidFill>
                <a:srgbClr val="000000"/>
              </a:solidFill>
              <a:latin typeface="Alice"/>
              <a:ea typeface="Alice"/>
              <a:cs typeface="Alice"/>
              <a:sym typeface="Alice"/>
            </a:endParaRPr>
          </a:p>
          <a:p>
            <a:pPr algn="ctr">
              <a:lnSpc>
                <a:spcPts val="4759"/>
              </a:lnSpc>
            </a:pPr>
            <a:endParaRPr lang="en-US" sz="3399" dirty="0">
              <a:solidFill>
                <a:srgbClr val="000000"/>
              </a:solidFill>
              <a:latin typeface="Alice"/>
              <a:ea typeface="Alice"/>
              <a:cs typeface="Alice"/>
              <a:sym typeface="Alice"/>
            </a:endParaRPr>
          </a:p>
        </p:txBody>
      </p:sp>
      <p:sp>
        <p:nvSpPr>
          <p:cNvPr id="10" name="Freeform 10"/>
          <p:cNvSpPr/>
          <p:nvPr/>
        </p:nvSpPr>
        <p:spPr>
          <a:xfrm>
            <a:off x="9811385" y="5755819"/>
            <a:ext cx="6411161" cy="4114800"/>
          </a:xfrm>
          <a:custGeom>
            <a:avLst/>
            <a:gdLst/>
            <a:ahLst/>
            <a:cxnLst/>
            <a:rect l="l" t="t" r="r" b="b"/>
            <a:pathLst>
              <a:path w="6411161" h="4114800">
                <a:moveTo>
                  <a:pt x="0" y="0"/>
                </a:moveTo>
                <a:lnTo>
                  <a:pt x="6411161" y="0"/>
                </a:lnTo>
                <a:lnTo>
                  <a:pt x="641116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6166765" y="425389"/>
            <a:ext cx="4696222" cy="985206"/>
          </a:xfrm>
          <a:prstGeom prst="rect">
            <a:avLst/>
          </a:prstGeom>
        </p:spPr>
        <p:txBody>
          <a:bodyPr lIns="0" tIns="0" rIns="0" bIns="0" rtlCol="0" anchor="t">
            <a:spAutoFit/>
          </a:bodyPr>
          <a:lstStyle/>
          <a:p>
            <a:pPr algn="ctr">
              <a:lnSpc>
                <a:spcPts val="8819"/>
              </a:lnSpc>
            </a:pPr>
            <a:r>
              <a:rPr lang="en-US" sz="5300" dirty="0">
                <a:solidFill>
                  <a:srgbClr val="000000"/>
                </a:solidFill>
                <a:latin typeface="Brick Sans"/>
                <a:ea typeface="Brick Sans"/>
                <a:cs typeface="Brick Sans"/>
                <a:sym typeface="Brick Sans"/>
              </a:rPr>
              <a:t>A</a:t>
            </a:r>
            <a:r>
              <a:rPr lang="en-GB" sz="5300" dirty="0">
                <a:solidFill>
                  <a:srgbClr val="000000"/>
                </a:solidFill>
                <a:latin typeface="Brick Sans"/>
                <a:ea typeface="Brick Sans"/>
                <a:cs typeface="Brick Sans"/>
                <a:sym typeface="Brick Sans"/>
              </a:rPr>
              <a:t>BSTRACT </a:t>
            </a:r>
          </a:p>
        </p:txBody>
      </p:sp>
      <p:sp>
        <p:nvSpPr>
          <p:cNvPr id="12" name="TextBox 12"/>
          <p:cNvSpPr txBox="1"/>
          <p:nvPr/>
        </p:nvSpPr>
        <p:spPr>
          <a:xfrm>
            <a:off x="2946033" y="6086475"/>
            <a:ext cx="12395933" cy="3599815"/>
          </a:xfrm>
          <a:prstGeom prst="rect">
            <a:avLst/>
          </a:prstGeom>
        </p:spPr>
        <p:txBody>
          <a:bodyPr lIns="0" tIns="0" rIns="0" bIns="0" rtlCol="0" anchor="t">
            <a:spAutoFit/>
          </a:bodyPr>
          <a:lstStyle/>
          <a:p>
            <a:pPr algn="l">
              <a:lnSpc>
                <a:spcPts val="4759"/>
              </a:lnSpc>
            </a:pPr>
            <a:r>
              <a:rPr lang="en-US" sz="3399">
                <a:solidFill>
                  <a:srgbClr val="000000"/>
                </a:solidFill>
                <a:latin typeface="Alice"/>
                <a:ea typeface="Alice"/>
                <a:cs typeface="Alice"/>
                <a:sym typeface="Alice"/>
              </a:rPr>
              <a:t>The model offers:</a:t>
            </a:r>
          </a:p>
          <a:p>
            <a:pPr marL="734059" lvl="1" indent="-367030" algn="l">
              <a:lnSpc>
                <a:spcPts val="4759"/>
              </a:lnSpc>
              <a:buFont typeface="Arial"/>
              <a:buChar char="•"/>
            </a:pPr>
            <a:r>
              <a:rPr lang="en-US" sz="3399">
                <a:solidFill>
                  <a:srgbClr val="000000"/>
                </a:solidFill>
                <a:latin typeface="Alice"/>
                <a:ea typeface="Alice"/>
                <a:cs typeface="Alice"/>
                <a:sym typeface="Alice"/>
              </a:rPr>
              <a:t> High interpretability</a:t>
            </a:r>
          </a:p>
          <a:p>
            <a:pPr marL="734059" lvl="1" indent="-367030" algn="l">
              <a:lnSpc>
                <a:spcPts val="4759"/>
              </a:lnSpc>
              <a:buFont typeface="Arial"/>
              <a:buChar char="•"/>
            </a:pPr>
            <a:r>
              <a:rPr lang="en-US" sz="3399">
                <a:solidFill>
                  <a:srgbClr val="000000"/>
                </a:solidFill>
                <a:latin typeface="Alice"/>
                <a:ea typeface="Alice"/>
                <a:cs typeface="Alice"/>
                <a:sym typeface="Alice"/>
              </a:rPr>
              <a:t> Accurate and fast prediction</a:t>
            </a:r>
          </a:p>
          <a:p>
            <a:pPr marL="734059" lvl="1" indent="-367030" algn="l">
              <a:lnSpc>
                <a:spcPts val="4759"/>
              </a:lnSpc>
              <a:buFont typeface="Arial"/>
              <a:buChar char="•"/>
            </a:pPr>
            <a:r>
              <a:rPr lang="en-US" sz="3399">
                <a:solidFill>
                  <a:srgbClr val="000000"/>
                </a:solidFill>
                <a:latin typeface="Alice"/>
                <a:ea typeface="Alice"/>
                <a:cs typeface="Alice"/>
                <a:sym typeface="Alice"/>
              </a:rPr>
              <a:t> User-friendly interface</a:t>
            </a:r>
          </a:p>
          <a:p>
            <a:pPr algn="ctr">
              <a:lnSpc>
                <a:spcPts val="4759"/>
              </a:lnSpc>
            </a:pPr>
            <a:endParaRPr lang="en-US" sz="3399">
              <a:solidFill>
                <a:srgbClr val="000000"/>
              </a:solidFill>
              <a:latin typeface="Alice"/>
              <a:ea typeface="Alice"/>
              <a:cs typeface="Alice"/>
              <a:sym typeface="Alice"/>
            </a:endParaRPr>
          </a:p>
          <a:p>
            <a:pPr algn="ctr">
              <a:lnSpc>
                <a:spcPts val="4759"/>
              </a:lnSpc>
            </a:pPr>
            <a:endParaRPr lang="en-US" sz="3399">
              <a:solidFill>
                <a:srgbClr val="000000"/>
              </a:solidFill>
              <a:latin typeface="Alice"/>
              <a:ea typeface="Alice"/>
              <a:cs typeface="Alice"/>
              <a:sym typeface="Ali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7574536" y="956017"/>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981200" y="-571500"/>
            <a:ext cx="7876905" cy="7726439"/>
          </a:xfrm>
          <a:custGeom>
            <a:avLst/>
            <a:gdLst/>
            <a:ahLst/>
            <a:cxnLst/>
            <a:rect l="l" t="t" r="r" b="b"/>
            <a:pathLst>
              <a:path w="7876905" h="7726439">
                <a:moveTo>
                  <a:pt x="7876905" y="0"/>
                </a:moveTo>
                <a:lnTo>
                  <a:pt x="0" y="0"/>
                </a:lnTo>
                <a:lnTo>
                  <a:pt x="0" y="7726439"/>
                </a:lnTo>
                <a:lnTo>
                  <a:pt x="7876905" y="7726439"/>
                </a:lnTo>
                <a:lnTo>
                  <a:pt x="787690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3535725" y="6105879"/>
            <a:ext cx="4752275" cy="6304842"/>
          </a:xfrm>
          <a:custGeom>
            <a:avLst/>
            <a:gdLst/>
            <a:ahLst/>
            <a:cxnLst/>
            <a:rect l="l" t="t" r="r" b="b"/>
            <a:pathLst>
              <a:path w="4752275" h="6304842">
                <a:moveTo>
                  <a:pt x="4752275" y="0"/>
                </a:moveTo>
                <a:lnTo>
                  <a:pt x="0" y="0"/>
                </a:lnTo>
                <a:lnTo>
                  <a:pt x="0" y="6304842"/>
                </a:lnTo>
                <a:lnTo>
                  <a:pt x="4752275" y="6304842"/>
                </a:lnTo>
                <a:lnTo>
                  <a:pt x="47522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37149">
            <a:off x="-400707" y="9285701"/>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352800" y="665927"/>
            <a:ext cx="9319484" cy="1168400"/>
          </a:xfrm>
          <a:prstGeom prst="rect">
            <a:avLst/>
          </a:prstGeom>
        </p:spPr>
        <p:txBody>
          <a:bodyPr lIns="0" tIns="0" rIns="0" bIns="0" rtlCol="0" anchor="t">
            <a:spAutoFit/>
          </a:bodyPr>
          <a:lstStyle/>
          <a:p>
            <a:pPr algn="r">
              <a:lnSpc>
                <a:spcPts val="9100"/>
              </a:lnSpc>
            </a:pPr>
            <a:r>
              <a:rPr lang="en-US" sz="6500" dirty="0">
                <a:solidFill>
                  <a:srgbClr val="18253B"/>
                </a:solidFill>
                <a:latin typeface="Brick Sans"/>
                <a:ea typeface="Brick Sans"/>
                <a:cs typeface="Brick Sans"/>
                <a:sym typeface="Brick Sans"/>
              </a:rPr>
              <a:t>INTRODUCTION</a:t>
            </a:r>
          </a:p>
        </p:txBody>
      </p:sp>
      <p:sp>
        <p:nvSpPr>
          <p:cNvPr id="7" name="TextBox 7"/>
          <p:cNvSpPr txBox="1"/>
          <p:nvPr/>
        </p:nvSpPr>
        <p:spPr>
          <a:xfrm>
            <a:off x="785880" y="2229481"/>
            <a:ext cx="17209874" cy="6743065"/>
          </a:xfrm>
          <a:prstGeom prst="rect">
            <a:avLst/>
          </a:prstGeom>
        </p:spPr>
        <p:txBody>
          <a:bodyPr lIns="0" tIns="0" rIns="0" bIns="0" rtlCol="0" anchor="t">
            <a:spAutoFit/>
          </a:bodyPr>
          <a:lstStyle/>
          <a:p>
            <a:pPr algn="l">
              <a:lnSpc>
                <a:spcPts val="4759"/>
              </a:lnSpc>
              <a:spcBef>
                <a:spcPct val="0"/>
              </a:spcBef>
            </a:pPr>
            <a:r>
              <a:rPr lang="en-US" sz="3399" dirty="0">
                <a:solidFill>
                  <a:srgbClr val="18253B"/>
                </a:solidFill>
                <a:latin typeface="Alice"/>
                <a:ea typeface="Alice"/>
                <a:cs typeface="Alice"/>
                <a:sym typeface="Alice"/>
              </a:rPr>
              <a:t>Kidney health is vital to overall well-being, and early detection can greatly improve treatment outcomes. </a:t>
            </a:r>
          </a:p>
          <a:p>
            <a:pPr algn="l">
              <a:lnSpc>
                <a:spcPts val="1960"/>
              </a:lnSpc>
              <a:spcBef>
                <a:spcPct val="0"/>
              </a:spcBef>
            </a:pPr>
            <a:endParaRPr lang="en-US" sz="3399" dirty="0">
              <a:solidFill>
                <a:srgbClr val="18253B"/>
              </a:solidFill>
              <a:latin typeface="Alice"/>
              <a:ea typeface="Alice"/>
              <a:cs typeface="Alice"/>
              <a:sym typeface="Alice"/>
            </a:endParaRPr>
          </a:p>
          <a:p>
            <a:pPr algn="l">
              <a:lnSpc>
                <a:spcPts val="4759"/>
              </a:lnSpc>
              <a:spcBef>
                <a:spcPct val="0"/>
              </a:spcBef>
            </a:pPr>
            <a:r>
              <a:rPr lang="en-US" sz="3399" dirty="0">
                <a:solidFill>
                  <a:srgbClr val="18253B"/>
                </a:solidFill>
                <a:latin typeface="Alice"/>
                <a:ea typeface="Alice"/>
                <a:cs typeface="Alice"/>
                <a:sym typeface="Alice"/>
              </a:rPr>
              <a:t>Users input key health data such as Age, Blood Pressure, Serum Urea, Red Blood Cells, and Hemoglobin, and the model predicts whether the kidney is at risk.</a:t>
            </a:r>
          </a:p>
          <a:p>
            <a:pPr algn="l">
              <a:lnSpc>
                <a:spcPts val="1960"/>
              </a:lnSpc>
              <a:spcBef>
                <a:spcPct val="0"/>
              </a:spcBef>
            </a:pPr>
            <a:endParaRPr lang="en-US" sz="3399" dirty="0">
              <a:solidFill>
                <a:srgbClr val="18253B"/>
              </a:solidFill>
              <a:latin typeface="Alice"/>
              <a:ea typeface="Alice"/>
              <a:cs typeface="Alice"/>
              <a:sym typeface="Alice"/>
            </a:endParaRPr>
          </a:p>
          <a:p>
            <a:pPr algn="l">
              <a:lnSpc>
                <a:spcPts val="4759"/>
              </a:lnSpc>
              <a:spcBef>
                <a:spcPct val="0"/>
              </a:spcBef>
            </a:pPr>
            <a:r>
              <a:rPr lang="en-US" sz="3399" dirty="0">
                <a:solidFill>
                  <a:srgbClr val="18253B"/>
                </a:solidFill>
                <a:latin typeface="Alice"/>
                <a:ea typeface="Alice"/>
                <a:cs typeface="Alice"/>
                <a:sym typeface="Alice"/>
              </a:rPr>
              <a:t>Compared to traditional methods like Logistic Regression and SVM, the DT model offers:</a:t>
            </a:r>
          </a:p>
          <a:p>
            <a:pPr marL="734059" lvl="1" indent="-367030" algn="l">
              <a:lnSpc>
                <a:spcPts val="4759"/>
              </a:lnSpc>
              <a:buFont typeface="Arial"/>
              <a:buChar char="•"/>
            </a:pPr>
            <a:r>
              <a:rPr lang="en-US" sz="3399" dirty="0">
                <a:solidFill>
                  <a:srgbClr val="18253B"/>
                </a:solidFill>
                <a:latin typeface="Alice"/>
                <a:ea typeface="Alice"/>
                <a:cs typeface="Alice"/>
                <a:sym typeface="Alice"/>
              </a:rPr>
              <a:t>Higher accuracy (99%)</a:t>
            </a:r>
          </a:p>
          <a:p>
            <a:pPr marL="734059" lvl="1" indent="-367030" algn="l">
              <a:lnSpc>
                <a:spcPts val="4759"/>
              </a:lnSpc>
              <a:buFont typeface="Arial"/>
              <a:buChar char="•"/>
            </a:pPr>
            <a:r>
              <a:rPr lang="en-US" sz="3399" dirty="0">
                <a:solidFill>
                  <a:srgbClr val="18253B"/>
                </a:solidFill>
                <a:latin typeface="Alice"/>
                <a:ea typeface="Alice"/>
                <a:cs typeface="Alice"/>
                <a:sym typeface="Alice"/>
              </a:rPr>
              <a:t>Better interpretability</a:t>
            </a:r>
          </a:p>
          <a:p>
            <a:pPr marL="734059" lvl="1" indent="-367030" algn="l">
              <a:lnSpc>
                <a:spcPts val="4759"/>
              </a:lnSpc>
              <a:buFont typeface="Arial"/>
              <a:buChar char="•"/>
            </a:pPr>
            <a:r>
              <a:rPr lang="en-US" sz="3399" dirty="0">
                <a:solidFill>
                  <a:srgbClr val="18253B"/>
                </a:solidFill>
                <a:latin typeface="Alice"/>
                <a:ea typeface="Alice"/>
                <a:cs typeface="Alice"/>
                <a:sym typeface="Alice"/>
              </a:rPr>
              <a:t>Simple and clear result</a:t>
            </a:r>
          </a:p>
          <a:p>
            <a:pPr algn="l">
              <a:lnSpc>
                <a:spcPts val="1960"/>
              </a:lnSpc>
            </a:pPr>
            <a:endParaRPr lang="en-US" sz="3399" dirty="0">
              <a:solidFill>
                <a:srgbClr val="18253B"/>
              </a:solidFill>
              <a:latin typeface="Alice"/>
              <a:ea typeface="Alice"/>
              <a:cs typeface="Alice"/>
              <a:sym typeface="Alice"/>
            </a:endParaRPr>
          </a:p>
          <a:p>
            <a:pPr algn="l">
              <a:lnSpc>
                <a:spcPts val="4759"/>
              </a:lnSpc>
              <a:spcBef>
                <a:spcPct val="0"/>
              </a:spcBef>
            </a:pPr>
            <a:r>
              <a:rPr lang="en-US" sz="3399" dirty="0">
                <a:solidFill>
                  <a:srgbClr val="18253B"/>
                </a:solidFill>
                <a:latin typeface="Alice"/>
                <a:ea typeface="Alice"/>
                <a:cs typeface="Alice"/>
                <a:sym typeface="Alice"/>
              </a:rPr>
              <a:t>This system supports early diagnosis and offers a quick, </a:t>
            </a:r>
          </a:p>
          <a:p>
            <a:pPr algn="l">
              <a:lnSpc>
                <a:spcPts val="4759"/>
              </a:lnSpc>
              <a:spcBef>
                <a:spcPct val="0"/>
              </a:spcBef>
            </a:pPr>
            <a:r>
              <a:rPr lang="en-US" sz="3399" dirty="0">
                <a:solidFill>
                  <a:srgbClr val="18253B"/>
                </a:solidFill>
                <a:latin typeface="Alice"/>
                <a:ea typeface="Alice"/>
                <a:cs typeface="Alice"/>
                <a:sym typeface="Alice"/>
              </a:rPr>
              <a:t>user-friendly way to monitor kidney health.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1163445" y="-318668"/>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222364" y="1808086"/>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048431" y="2500416"/>
            <a:ext cx="7082961" cy="3058022"/>
            <a:chOff x="0" y="0"/>
            <a:chExt cx="883555" cy="381469"/>
          </a:xfrm>
        </p:grpSpPr>
        <p:sp>
          <p:nvSpPr>
            <p:cNvPr id="5" name="Freeform 5"/>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id="6" name="TextBox 6"/>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965933" y="6495270"/>
            <a:ext cx="7082961" cy="3058022"/>
            <a:chOff x="0" y="0"/>
            <a:chExt cx="883555" cy="381469"/>
          </a:xfrm>
        </p:grpSpPr>
        <p:sp>
          <p:nvSpPr>
            <p:cNvPr id="8" name="Freeform 8"/>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id="9" name="TextBox 9"/>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1793077">
            <a:off x="16858315" y="5417070"/>
            <a:ext cx="2859370" cy="3981402"/>
          </a:xfrm>
          <a:custGeom>
            <a:avLst/>
            <a:gdLst/>
            <a:ahLst/>
            <a:cxnLst/>
            <a:rect l="l" t="t" r="r" b="b"/>
            <a:pathLst>
              <a:path w="2859370" h="3981402">
                <a:moveTo>
                  <a:pt x="0" y="0"/>
                </a:moveTo>
                <a:lnTo>
                  <a:pt x="2859370" y="0"/>
                </a:lnTo>
                <a:lnTo>
                  <a:pt x="2859370" y="3981402"/>
                </a:lnTo>
                <a:lnTo>
                  <a:pt x="0" y="39814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855077">
            <a:off x="-518506" y="4828495"/>
            <a:ext cx="2752419" cy="3173649"/>
          </a:xfrm>
          <a:custGeom>
            <a:avLst/>
            <a:gdLst/>
            <a:ahLst/>
            <a:cxnLst/>
            <a:rect l="l" t="t" r="r" b="b"/>
            <a:pathLst>
              <a:path w="2752419" h="3173649">
                <a:moveTo>
                  <a:pt x="0" y="0"/>
                </a:moveTo>
                <a:lnTo>
                  <a:pt x="2752419" y="0"/>
                </a:lnTo>
                <a:lnTo>
                  <a:pt x="2752419" y="3173648"/>
                </a:lnTo>
                <a:lnTo>
                  <a:pt x="0" y="3173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37149">
            <a:off x="17071256" y="162697"/>
            <a:ext cx="1732007" cy="1732007"/>
          </a:xfrm>
          <a:custGeom>
            <a:avLst/>
            <a:gdLst/>
            <a:ahLst/>
            <a:cxnLst/>
            <a:rect l="l" t="t" r="r" b="b"/>
            <a:pathLst>
              <a:path w="1732007" h="1732007">
                <a:moveTo>
                  <a:pt x="0" y="0"/>
                </a:moveTo>
                <a:lnTo>
                  <a:pt x="1732007" y="0"/>
                </a:lnTo>
                <a:lnTo>
                  <a:pt x="1732007" y="1732006"/>
                </a:lnTo>
                <a:lnTo>
                  <a:pt x="0" y="17320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137149">
            <a:off x="885105" y="9285701"/>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a:off x="9442633" y="2500416"/>
            <a:ext cx="7082961" cy="3058022"/>
            <a:chOff x="0" y="0"/>
            <a:chExt cx="883555" cy="381469"/>
          </a:xfrm>
        </p:grpSpPr>
        <p:sp>
          <p:nvSpPr>
            <p:cNvPr id="15" name="Freeform 15"/>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id="16" name="TextBox 16"/>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442633" y="6495270"/>
            <a:ext cx="7082961" cy="3058022"/>
            <a:chOff x="0" y="0"/>
            <a:chExt cx="883555" cy="381469"/>
          </a:xfrm>
        </p:grpSpPr>
        <p:sp>
          <p:nvSpPr>
            <p:cNvPr id="18" name="Freeform 18"/>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id="19" name="TextBox 19"/>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3110322" y="2192376"/>
            <a:ext cx="4794184" cy="639381"/>
            <a:chOff x="0" y="0"/>
            <a:chExt cx="2860316" cy="381469"/>
          </a:xfrm>
        </p:grpSpPr>
        <p:sp>
          <p:nvSpPr>
            <p:cNvPr id="21" name="Freeform 21"/>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id="22" name="TextBox 22"/>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633123" y="2222652"/>
            <a:ext cx="4794184" cy="578830"/>
            <a:chOff x="0" y="0"/>
            <a:chExt cx="2860316" cy="345343"/>
          </a:xfrm>
        </p:grpSpPr>
        <p:sp>
          <p:nvSpPr>
            <p:cNvPr id="24" name="Freeform 24"/>
            <p:cNvSpPr/>
            <p:nvPr/>
          </p:nvSpPr>
          <p:spPr>
            <a:xfrm>
              <a:off x="0" y="0"/>
              <a:ext cx="2860316" cy="345343"/>
            </a:xfrm>
            <a:custGeom>
              <a:avLst/>
              <a:gdLst/>
              <a:ahLst/>
              <a:cxnLst/>
              <a:rect l="l" t="t" r="r" b="b"/>
              <a:pathLst>
                <a:path w="2860316" h="345343">
                  <a:moveTo>
                    <a:pt x="2657116" y="0"/>
                  </a:moveTo>
                  <a:cubicBezTo>
                    <a:pt x="2769341" y="0"/>
                    <a:pt x="2860316" y="77308"/>
                    <a:pt x="2860316" y="172671"/>
                  </a:cubicBezTo>
                  <a:cubicBezTo>
                    <a:pt x="2860316" y="268035"/>
                    <a:pt x="2769341" y="345343"/>
                    <a:pt x="2657116" y="345343"/>
                  </a:cubicBezTo>
                  <a:lnTo>
                    <a:pt x="203200" y="345343"/>
                  </a:lnTo>
                  <a:cubicBezTo>
                    <a:pt x="90976" y="345343"/>
                    <a:pt x="0" y="268035"/>
                    <a:pt x="0" y="172671"/>
                  </a:cubicBezTo>
                  <a:cubicBezTo>
                    <a:pt x="0" y="77308"/>
                    <a:pt x="90976" y="0"/>
                    <a:pt x="203200" y="0"/>
                  </a:cubicBezTo>
                  <a:close/>
                </a:path>
              </a:pathLst>
            </a:custGeom>
            <a:solidFill>
              <a:srgbClr val="BDD2EA"/>
            </a:solidFill>
          </p:spPr>
        </p:sp>
        <p:sp>
          <p:nvSpPr>
            <p:cNvPr id="25" name="TextBox 25"/>
            <p:cNvSpPr txBox="1"/>
            <p:nvPr/>
          </p:nvSpPr>
          <p:spPr>
            <a:xfrm>
              <a:off x="0" y="-38100"/>
              <a:ext cx="2860316" cy="383443"/>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205544" y="6175579"/>
            <a:ext cx="4794184" cy="639381"/>
            <a:chOff x="0" y="0"/>
            <a:chExt cx="2860316" cy="381469"/>
          </a:xfrm>
        </p:grpSpPr>
        <p:sp>
          <p:nvSpPr>
            <p:cNvPr id="27" name="Freeform 27"/>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id="28" name="TextBox 28"/>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0568088" y="6067978"/>
            <a:ext cx="4794184" cy="639381"/>
            <a:chOff x="0" y="0"/>
            <a:chExt cx="2860316" cy="381469"/>
          </a:xfrm>
        </p:grpSpPr>
        <p:sp>
          <p:nvSpPr>
            <p:cNvPr id="30" name="Freeform 30"/>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id="31" name="TextBox 31"/>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2089377" y="3113942"/>
            <a:ext cx="6836074" cy="2233778"/>
          </a:xfrm>
          <a:prstGeom prst="rect">
            <a:avLst/>
          </a:prstGeom>
        </p:spPr>
        <p:txBody>
          <a:bodyPr lIns="0" tIns="0" rIns="0" bIns="0" rtlCol="0" anchor="t">
            <a:spAutoFit/>
          </a:bodyPr>
          <a:lstStyle/>
          <a:p>
            <a:pPr algn="ctr">
              <a:lnSpc>
                <a:spcPts val="3596"/>
              </a:lnSpc>
            </a:pPr>
            <a:r>
              <a:rPr lang="en-US" sz="2569" dirty="0">
                <a:solidFill>
                  <a:srgbClr val="18253B"/>
                </a:solidFill>
                <a:latin typeface="Alice Bold"/>
                <a:ea typeface="Alice Bold"/>
                <a:cs typeface="Alice Bold"/>
                <a:sym typeface="Alice Bold"/>
              </a:rPr>
              <a:t>Efficient and Accurate Kidney Health Prediction – </a:t>
            </a:r>
            <a:r>
              <a:rPr lang="en-US" sz="2569" dirty="0">
                <a:solidFill>
                  <a:srgbClr val="18253B"/>
                </a:solidFill>
                <a:latin typeface="Alice"/>
                <a:ea typeface="Alice"/>
                <a:cs typeface="Alice"/>
                <a:sym typeface="Alice"/>
              </a:rPr>
              <a:t>The system utilizes the Decision Tree (DT) algorithm to assess renal health risks based on key medical parameters. </a:t>
            </a:r>
          </a:p>
          <a:p>
            <a:pPr algn="ctr">
              <a:lnSpc>
                <a:spcPts val="3596"/>
              </a:lnSpc>
            </a:pPr>
            <a:endParaRPr lang="en-US" sz="2569" dirty="0">
              <a:solidFill>
                <a:srgbClr val="18253B"/>
              </a:solidFill>
              <a:latin typeface="Alice"/>
              <a:ea typeface="Alice"/>
              <a:cs typeface="Alice"/>
              <a:sym typeface="Alice"/>
            </a:endParaRPr>
          </a:p>
        </p:txBody>
      </p:sp>
      <p:sp>
        <p:nvSpPr>
          <p:cNvPr id="33" name="TextBox 33"/>
          <p:cNvSpPr txBox="1"/>
          <p:nvPr/>
        </p:nvSpPr>
        <p:spPr>
          <a:xfrm>
            <a:off x="10084650" y="2952402"/>
            <a:ext cx="5775303" cy="2696477"/>
          </a:xfrm>
          <a:prstGeom prst="rect">
            <a:avLst/>
          </a:prstGeom>
        </p:spPr>
        <p:txBody>
          <a:bodyPr lIns="0" tIns="0" rIns="0" bIns="0" rtlCol="0" anchor="t">
            <a:spAutoFit/>
          </a:bodyPr>
          <a:lstStyle/>
          <a:p>
            <a:pPr algn="ctr">
              <a:lnSpc>
                <a:spcPts val="3600"/>
              </a:lnSpc>
            </a:pPr>
            <a:r>
              <a:rPr lang="en-US" sz="2572" dirty="0">
                <a:solidFill>
                  <a:srgbClr val="18253B"/>
                </a:solidFill>
                <a:latin typeface="Alice Bold"/>
                <a:ea typeface="Alice Bold"/>
                <a:cs typeface="Alice Bold"/>
                <a:sym typeface="Alice Bold"/>
              </a:rPr>
              <a:t>Early Diagnosis and Intervention –</a:t>
            </a:r>
            <a:r>
              <a:rPr lang="en-US" sz="2572" dirty="0">
                <a:solidFill>
                  <a:srgbClr val="18253B"/>
                </a:solidFill>
                <a:latin typeface="Alice"/>
                <a:ea typeface="Alice"/>
                <a:cs typeface="Alice"/>
                <a:sym typeface="Alice"/>
              </a:rPr>
              <a:t> Helps individuals receive timely medical attention before kidney conditions worsen, promoting proactive healthcare. </a:t>
            </a:r>
          </a:p>
          <a:p>
            <a:pPr algn="ctr">
              <a:lnSpc>
                <a:spcPts val="3600"/>
              </a:lnSpc>
            </a:pPr>
            <a:endParaRPr lang="en-US" sz="2572" dirty="0">
              <a:solidFill>
                <a:srgbClr val="18253B"/>
              </a:solidFill>
              <a:latin typeface="Alice"/>
              <a:ea typeface="Alice"/>
              <a:cs typeface="Alice"/>
              <a:sym typeface="Alice"/>
            </a:endParaRPr>
          </a:p>
        </p:txBody>
      </p:sp>
      <p:sp>
        <p:nvSpPr>
          <p:cNvPr id="34" name="TextBox 34"/>
          <p:cNvSpPr txBox="1"/>
          <p:nvPr/>
        </p:nvSpPr>
        <p:spPr>
          <a:xfrm>
            <a:off x="2232655" y="6993110"/>
            <a:ext cx="6714512" cy="2799596"/>
          </a:xfrm>
          <a:prstGeom prst="rect">
            <a:avLst/>
          </a:prstGeom>
        </p:spPr>
        <p:txBody>
          <a:bodyPr lIns="0" tIns="0" rIns="0" bIns="0" rtlCol="0" anchor="t">
            <a:spAutoFit/>
          </a:bodyPr>
          <a:lstStyle/>
          <a:p>
            <a:pPr algn="ctr">
              <a:lnSpc>
                <a:spcPts val="3741"/>
              </a:lnSpc>
            </a:pPr>
            <a:r>
              <a:rPr lang="en-US" sz="2672" dirty="0">
                <a:solidFill>
                  <a:srgbClr val="18253B"/>
                </a:solidFill>
                <a:latin typeface="Alice"/>
                <a:ea typeface="Alice"/>
                <a:cs typeface="Alice"/>
                <a:sym typeface="Alice"/>
              </a:rPr>
              <a:t>  </a:t>
            </a:r>
            <a:r>
              <a:rPr lang="en-US" sz="2672" dirty="0">
                <a:solidFill>
                  <a:srgbClr val="18253B"/>
                </a:solidFill>
                <a:latin typeface="Alice Bold"/>
                <a:ea typeface="Alice Bold"/>
                <a:cs typeface="Alice Bold"/>
                <a:sym typeface="Alice Bold"/>
              </a:rPr>
              <a:t>Improved Precision Over Traditional Methods –</a:t>
            </a:r>
            <a:r>
              <a:rPr lang="en-US" sz="2672" dirty="0">
                <a:solidFill>
                  <a:srgbClr val="18253B"/>
                </a:solidFill>
                <a:latin typeface="Alice"/>
                <a:ea typeface="Alice"/>
                <a:cs typeface="Alice"/>
                <a:sym typeface="Alice"/>
              </a:rPr>
              <a:t> DT surpasses Logistic Regression and SVM in accuracy and interpretability, ensuring more reliable classification results </a:t>
            </a:r>
          </a:p>
          <a:p>
            <a:pPr algn="ctr">
              <a:lnSpc>
                <a:spcPts val="3741"/>
              </a:lnSpc>
            </a:pPr>
            <a:endParaRPr lang="en-US" sz="2672" dirty="0">
              <a:solidFill>
                <a:srgbClr val="18253B"/>
              </a:solidFill>
              <a:latin typeface="Alice"/>
              <a:ea typeface="Alice"/>
              <a:cs typeface="Alice"/>
              <a:sym typeface="Alice"/>
            </a:endParaRPr>
          </a:p>
        </p:txBody>
      </p:sp>
      <p:sp>
        <p:nvSpPr>
          <p:cNvPr id="35" name="TextBox 35"/>
          <p:cNvSpPr txBox="1"/>
          <p:nvPr/>
        </p:nvSpPr>
        <p:spPr>
          <a:xfrm>
            <a:off x="9876164" y="6993110"/>
            <a:ext cx="6308103" cy="2253629"/>
          </a:xfrm>
          <a:prstGeom prst="rect">
            <a:avLst/>
          </a:prstGeom>
        </p:spPr>
        <p:txBody>
          <a:bodyPr lIns="0" tIns="0" rIns="0" bIns="0" rtlCol="0" anchor="t">
            <a:spAutoFit/>
          </a:bodyPr>
          <a:lstStyle/>
          <a:p>
            <a:pPr algn="ctr">
              <a:lnSpc>
                <a:spcPts val="3613"/>
              </a:lnSpc>
            </a:pPr>
            <a:r>
              <a:rPr lang="en-US" sz="2581">
                <a:solidFill>
                  <a:srgbClr val="18253B"/>
                </a:solidFill>
                <a:latin typeface="Alice Bold"/>
                <a:ea typeface="Alice Bold"/>
                <a:cs typeface="Alice Bold"/>
                <a:sym typeface="Alice Bold"/>
              </a:rPr>
              <a:t>User-Friendly and Accessible Monitoring </a:t>
            </a:r>
            <a:r>
              <a:rPr lang="en-US" sz="2581">
                <a:solidFill>
                  <a:srgbClr val="18253B"/>
                </a:solidFill>
                <a:latin typeface="Alice"/>
                <a:ea typeface="Alice"/>
                <a:cs typeface="Alice"/>
                <a:sym typeface="Alice"/>
              </a:rPr>
              <a:t>Designed for healthcare professionals and individuals, providing a fast and automated way to track kidney health.</a:t>
            </a:r>
          </a:p>
          <a:p>
            <a:pPr algn="ctr">
              <a:lnSpc>
                <a:spcPts val="3613"/>
              </a:lnSpc>
            </a:pPr>
            <a:endParaRPr lang="en-US" sz="2581">
              <a:solidFill>
                <a:srgbClr val="18253B"/>
              </a:solidFill>
              <a:latin typeface="Alice"/>
              <a:ea typeface="Alice"/>
              <a:cs typeface="Alice"/>
              <a:sym typeface="Alice"/>
            </a:endParaRPr>
          </a:p>
        </p:txBody>
      </p:sp>
      <p:sp>
        <p:nvSpPr>
          <p:cNvPr id="36" name="TextBox 36"/>
          <p:cNvSpPr txBox="1"/>
          <p:nvPr/>
        </p:nvSpPr>
        <p:spPr>
          <a:xfrm>
            <a:off x="3065636" y="2233302"/>
            <a:ext cx="4514368" cy="490855"/>
          </a:xfrm>
          <a:prstGeom prst="rect">
            <a:avLst/>
          </a:prstGeom>
        </p:spPr>
        <p:txBody>
          <a:bodyPr lIns="0" tIns="0" rIns="0" bIns="0" rtlCol="0" anchor="t">
            <a:spAutoFit/>
          </a:bodyPr>
          <a:lstStyle/>
          <a:p>
            <a:pPr algn="ctr">
              <a:lnSpc>
                <a:spcPts val="3919"/>
              </a:lnSpc>
            </a:pPr>
            <a:r>
              <a:rPr lang="en-US" sz="2799" b="1" dirty="0">
                <a:solidFill>
                  <a:srgbClr val="18253B"/>
                </a:solidFill>
                <a:latin typeface="Public Sans Bold"/>
                <a:ea typeface="Public Sans Bold"/>
                <a:cs typeface="Public Sans Bold"/>
                <a:sym typeface="Public Sans Bold"/>
              </a:rPr>
              <a:t>Objective 01</a:t>
            </a:r>
          </a:p>
        </p:txBody>
      </p:sp>
      <p:sp>
        <p:nvSpPr>
          <p:cNvPr id="37" name="TextBox 37"/>
          <p:cNvSpPr txBox="1"/>
          <p:nvPr/>
        </p:nvSpPr>
        <p:spPr>
          <a:xfrm>
            <a:off x="10633123" y="2327812"/>
            <a:ext cx="4514368" cy="490855"/>
          </a:xfrm>
          <a:prstGeom prst="rect">
            <a:avLst/>
          </a:prstGeom>
        </p:spPr>
        <p:txBody>
          <a:bodyPr lIns="0" tIns="0" rIns="0" bIns="0" rtlCol="0" anchor="t">
            <a:spAutoFit/>
          </a:bodyPr>
          <a:lstStyle/>
          <a:p>
            <a:pPr algn="ctr">
              <a:lnSpc>
                <a:spcPts val="3919"/>
              </a:lnSpc>
            </a:pPr>
            <a:r>
              <a:rPr lang="en-US" sz="2799" b="1">
                <a:solidFill>
                  <a:srgbClr val="18253B"/>
                </a:solidFill>
                <a:latin typeface="Public Sans Bold"/>
                <a:ea typeface="Public Sans Bold"/>
                <a:cs typeface="Public Sans Bold"/>
                <a:sym typeface="Public Sans Bold"/>
              </a:rPr>
              <a:t>Objective 02</a:t>
            </a:r>
          </a:p>
        </p:txBody>
      </p:sp>
      <p:sp>
        <p:nvSpPr>
          <p:cNvPr id="38" name="TextBox 38"/>
          <p:cNvSpPr txBox="1"/>
          <p:nvPr/>
        </p:nvSpPr>
        <p:spPr>
          <a:xfrm>
            <a:off x="3205544" y="6216505"/>
            <a:ext cx="4514368" cy="490855"/>
          </a:xfrm>
          <a:prstGeom prst="rect">
            <a:avLst/>
          </a:prstGeom>
        </p:spPr>
        <p:txBody>
          <a:bodyPr lIns="0" tIns="0" rIns="0" bIns="0" rtlCol="0" anchor="t">
            <a:spAutoFit/>
          </a:bodyPr>
          <a:lstStyle/>
          <a:p>
            <a:pPr algn="ctr">
              <a:lnSpc>
                <a:spcPts val="3919"/>
              </a:lnSpc>
            </a:pPr>
            <a:r>
              <a:rPr lang="en-US" sz="2799" b="1">
                <a:solidFill>
                  <a:srgbClr val="18253B"/>
                </a:solidFill>
                <a:latin typeface="Public Sans Bold"/>
                <a:ea typeface="Public Sans Bold"/>
                <a:cs typeface="Public Sans Bold"/>
                <a:sym typeface="Public Sans Bold"/>
              </a:rPr>
              <a:t>Objective 03</a:t>
            </a:r>
          </a:p>
        </p:txBody>
      </p:sp>
      <p:sp>
        <p:nvSpPr>
          <p:cNvPr id="39" name="TextBox 39"/>
          <p:cNvSpPr txBox="1"/>
          <p:nvPr/>
        </p:nvSpPr>
        <p:spPr>
          <a:xfrm>
            <a:off x="10707996" y="6136554"/>
            <a:ext cx="4514368" cy="490855"/>
          </a:xfrm>
          <a:prstGeom prst="rect">
            <a:avLst/>
          </a:prstGeom>
        </p:spPr>
        <p:txBody>
          <a:bodyPr lIns="0" tIns="0" rIns="0" bIns="0" rtlCol="0" anchor="t">
            <a:spAutoFit/>
          </a:bodyPr>
          <a:lstStyle/>
          <a:p>
            <a:pPr algn="ctr">
              <a:lnSpc>
                <a:spcPts val="3919"/>
              </a:lnSpc>
            </a:pPr>
            <a:r>
              <a:rPr lang="en-US" sz="2799" b="1">
                <a:solidFill>
                  <a:srgbClr val="18253B"/>
                </a:solidFill>
                <a:latin typeface="Public Sans Bold"/>
                <a:ea typeface="Public Sans Bold"/>
                <a:cs typeface="Public Sans Bold"/>
                <a:sym typeface="Public Sans Bold"/>
              </a:rPr>
              <a:t>Objective 04</a:t>
            </a:r>
          </a:p>
        </p:txBody>
      </p:sp>
      <p:sp>
        <p:nvSpPr>
          <p:cNvPr id="40" name="TextBox 40"/>
          <p:cNvSpPr txBox="1"/>
          <p:nvPr/>
        </p:nvSpPr>
        <p:spPr>
          <a:xfrm>
            <a:off x="1762406" y="510781"/>
            <a:ext cx="14763189" cy="1144905"/>
          </a:xfrm>
          <a:prstGeom prst="rect">
            <a:avLst/>
          </a:prstGeom>
        </p:spPr>
        <p:txBody>
          <a:bodyPr lIns="0" tIns="0" rIns="0" bIns="0" rtlCol="0" anchor="t">
            <a:spAutoFit/>
          </a:bodyPr>
          <a:lstStyle/>
          <a:p>
            <a:pPr algn="ctr">
              <a:lnSpc>
                <a:spcPts val="8819"/>
              </a:lnSpc>
            </a:pPr>
            <a:r>
              <a:rPr lang="en-US" sz="6300" dirty="0">
                <a:solidFill>
                  <a:srgbClr val="18253B"/>
                </a:solidFill>
                <a:latin typeface="Brick Sans"/>
                <a:ea typeface="Brick Sans"/>
                <a:cs typeface="Brick Sans"/>
                <a:sym typeface="Brick Sans"/>
              </a:rPr>
              <a:t>OBJECTIVE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659029" y="184345"/>
            <a:ext cx="6854964" cy="10774010"/>
          </a:xfrm>
          <a:custGeom>
            <a:avLst/>
            <a:gdLst/>
            <a:ahLst/>
            <a:cxnLst/>
            <a:rect l="l" t="t" r="r" b="b"/>
            <a:pathLst>
              <a:path w="6854964" h="10774010">
                <a:moveTo>
                  <a:pt x="0" y="0"/>
                </a:moveTo>
                <a:lnTo>
                  <a:pt x="6854964" y="0"/>
                </a:lnTo>
                <a:lnTo>
                  <a:pt x="6854964" y="10774010"/>
                </a:lnTo>
                <a:lnTo>
                  <a:pt x="0" y="10774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39407" y="1426955"/>
            <a:ext cx="5694209" cy="8280195"/>
            <a:chOff x="0" y="0"/>
            <a:chExt cx="812800" cy="1181928"/>
          </a:xfrm>
        </p:grpSpPr>
        <p:sp>
          <p:nvSpPr>
            <p:cNvPr id="4" name="Freeform 4"/>
            <p:cNvSpPr/>
            <p:nvPr/>
          </p:nvSpPr>
          <p:spPr>
            <a:xfrm>
              <a:off x="0" y="0"/>
              <a:ext cx="812800" cy="1181927"/>
            </a:xfrm>
            <a:custGeom>
              <a:avLst/>
              <a:gdLst/>
              <a:ahLst/>
              <a:cxnLst/>
              <a:rect l="l" t="t" r="r" b="b"/>
              <a:pathLst>
                <a:path w="812800" h="1181927">
                  <a:moveTo>
                    <a:pt x="0" y="0"/>
                  </a:moveTo>
                  <a:lnTo>
                    <a:pt x="812800" y="0"/>
                  </a:lnTo>
                  <a:lnTo>
                    <a:pt x="812800" y="1181927"/>
                  </a:lnTo>
                  <a:lnTo>
                    <a:pt x="0" y="1181927"/>
                  </a:lnTo>
                  <a:close/>
                </a:path>
              </a:pathLst>
            </a:custGeom>
            <a:solidFill>
              <a:srgbClr val="E9EAF6"/>
            </a:solidFill>
          </p:spPr>
        </p:sp>
        <p:sp>
          <p:nvSpPr>
            <p:cNvPr id="5" name="TextBox 5"/>
            <p:cNvSpPr txBox="1"/>
            <p:nvPr/>
          </p:nvSpPr>
          <p:spPr>
            <a:xfrm>
              <a:off x="0" y="-38100"/>
              <a:ext cx="812800" cy="122002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a:off x="3575541" y="-5548440"/>
            <a:ext cx="7876905" cy="7726439"/>
          </a:xfrm>
          <a:custGeom>
            <a:avLst/>
            <a:gdLst/>
            <a:ahLst/>
            <a:cxnLst/>
            <a:rect l="l" t="t" r="r" b="b"/>
            <a:pathLst>
              <a:path w="7876905" h="7726439">
                <a:moveTo>
                  <a:pt x="7876905" y="0"/>
                </a:moveTo>
                <a:lnTo>
                  <a:pt x="0" y="0"/>
                </a:lnTo>
                <a:lnTo>
                  <a:pt x="0" y="7726439"/>
                </a:lnTo>
                <a:lnTo>
                  <a:pt x="7876905" y="7726439"/>
                </a:lnTo>
                <a:lnTo>
                  <a:pt x="787690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2870893" y="8303326"/>
            <a:ext cx="7876905" cy="7726439"/>
          </a:xfrm>
          <a:custGeom>
            <a:avLst/>
            <a:gdLst/>
            <a:ahLst/>
            <a:cxnLst/>
            <a:rect l="l" t="t" r="r" b="b"/>
            <a:pathLst>
              <a:path w="7876905" h="7726439">
                <a:moveTo>
                  <a:pt x="7876905" y="0"/>
                </a:moveTo>
                <a:lnTo>
                  <a:pt x="0" y="0"/>
                </a:lnTo>
                <a:lnTo>
                  <a:pt x="0" y="7726439"/>
                </a:lnTo>
                <a:lnTo>
                  <a:pt x="7876905" y="7726439"/>
                </a:lnTo>
                <a:lnTo>
                  <a:pt x="787690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37149">
            <a:off x="13565367" y="9026456"/>
            <a:ext cx="1402006" cy="1402006"/>
          </a:xfrm>
          <a:custGeom>
            <a:avLst/>
            <a:gdLst/>
            <a:ahLst/>
            <a:cxnLst/>
            <a:rect l="l" t="t" r="r" b="b"/>
            <a:pathLst>
              <a:path w="1402006" h="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7939816" y="838149"/>
            <a:ext cx="9319484" cy="1011367"/>
          </a:xfrm>
          <a:prstGeom prst="rect">
            <a:avLst/>
          </a:prstGeom>
        </p:spPr>
        <p:txBody>
          <a:bodyPr lIns="0" tIns="0" rIns="0" bIns="0" rtlCol="0" anchor="t">
            <a:spAutoFit/>
          </a:bodyPr>
          <a:lstStyle/>
          <a:p>
            <a:pPr algn="r">
              <a:lnSpc>
                <a:spcPts val="8820"/>
              </a:lnSpc>
            </a:pPr>
            <a:r>
              <a:rPr lang="en-US" sz="6300" dirty="0">
                <a:solidFill>
                  <a:srgbClr val="18253B"/>
                </a:solidFill>
                <a:latin typeface="Brick Sans"/>
                <a:ea typeface="Brick Sans"/>
                <a:cs typeface="Brick Sans"/>
                <a:sym typeface="Brick Sans"/>
              </a:rPr>
              <a:t>EXISTING SYSTEM</a:t>
            </a:r>
          </a:p>
        </p:txBody>
      </p:sp>
      <p:sp>
        <p:nvSpPr>
          <p:cNvPr id="10" name="TextBox 10"/>
          <p:cNvSpPr txBox="1"/>
          <p:nvPr/>
        </p:nvSpPr>
        <p:spPr>
          <a:xfrm>
            <a:off x="1439712" y="2008450"/>
            <a:ext cx="5369634" cy="7367017"/>
          </a:xfrm>
          <a:prstGeom prst="rect">
            <a:avLst/>
          </a:prstGeom>
        </p:spPr>
        <p:txBody>
          <a:bodyPr lIns="0" tIns="0" rIns="0" bIns="0" rtlCol="0" anchor="t">
            <a:spAutoFit/>
          </a:bodyPr>
          <a:lstStyle/>
          <a:p>
            <a:pPr algn="l">
              <a:lnSpc>
                <a:spcPts val="3545"/>
              </a:lnSpc>
              <a:spcBef>
                <a:spcPct val="0"/>
              </a:spcBef>
            </a:pPr>
            <a:r>
              <a:rPr lang="en-US" sz="2532" dirty="0">
                <a:solidFill>
                  <a:srgbClr val="18253B"/>
                </a:solidFill>
                <a:latin typeface="Alice" panose="020B0604020202020204" charset="0"/>
                <a:ea typeface="Canva Sans"/>
                <a:cs typeface="Canva Sans"/>
                <a:sym typeface="Canva Sans"/>
              </a:rPr>
              <a:t>In the past, systems used Logistic Regression and Support Vector Machines (SVM) to predict kidney problems.</a:t>
            </a:r>
          </a:p>
          <a:p>
            <a:pPr algn="l">
              <a:lnSpc>
                <a:spcPts val="3545"/>
              </a:lnSpc>
              <a:spcBef>
                <a:spcPct val="0"/>
              </a:spcBef>
            </a:pPr>
            <a:r>
              <a:rPr lang="en-US" sz="2532" dirty="0">
                <a:solidFill>
                  <a:srgbClr val="18253B"/>
                </a:solidFill>
                <a:latin typeface="Alice" panose="020B0604020202020204" charset="0"/>
                <a:ea typeface="Canva Sans"/>
                <a:cs typeface="Canva Sans"/>
                <a:sym typeface="Canva Sans"/>
              </a:rPr>
              <a:t>Logistic Regression is good for simple, straight-line data.</a:t>
            </a:r>
          </a:p>
          <a:p>
            <a:pPr algn="l">
              <a:lnSpc>
                <a:spcPts val="3545"/>
              </a:lnSpc>
              <a:spcBef>
                <a:spcPct val="0"/>
              </a:spcBef>
            </a:pPr>
            <a:r>
              <a:rPr lang="en-US" sz="2532" dirty="0">
                <a:solidFill>
                  <a:srgbClr val="18253B"/>
                </a:solidFill>
                <a:latin typeface="Alice" panose="020B0604020202020204" charset="0"/>
                <a:ea typeface="Canva Sans"/>
                <a:cs typeface="Canva Sans"/>
                <a:sym typeface="Canva Sans"/>
              </a:rPr>
              <a:t>But kidney health is complex and not always linear, so it doesn’t work very well here.</a:t>
            </a:r>
          </a:p>
          <a:p>
            <a:pPr algn="l">
              <a:lnSpc>
                <a:spcPts val="3545"/>
              </a:lnSpc>
              <a:spcBef>
                <a:spcPct val="0"/>
              </a:spcBef>
            </a:pPr>
            <a:r>
              <a:rPr lang="en-US" sz="2532" dirty="0">
                <a:solidFill>
                  <a:srgbClr val="18253B"/>
                </a:solidFill>
                <a:latin typeface="Alice" panose="020B0604020202020204" charset="0"/>
                <a:ea typeface="Canva Sans"/>
                <a:cs typeface="Canva Sans"/>
                <a:sym typeface="Canva Sans"/>
              </a:rPr>
              <a:t>SVM can handle more complex data,</a:t>
            </a:r>
          </a:p>
          <a:p>
            <a:pPr marL="546734" lvl="1" indent="-273367" algn="l">
              <a:lnSpc>
                <a:spcPts val="3545"/>
              </a:lnSpc>
              <a:buFont typeface="Arial"/>
              <a:buChar char="•"/>
            </a:pPr>
            <a:r>
              <a:rPr lang="en-US" sz="2532" dirty="0">
                <a:solidFill>
                  <a:srgbClr val="18253B"/>
                </a:solidFill>
                <a:latin typeface="Alice" panose="020B0604020202020204" charset="0"/>
                <a:ea typeface="Canva Sans"/>
                <a:cs typeface="Canva Sans"/>
                <a:sym typeface="Canva Sans"/>
              </a:rPr>
              <a:t>But it takes a lot of time to set up (parameter tuning)</a:t>
            </a:r>
          </a:p>
          <a:p>
            <a:pPr algn="l">
              <a:lnSpc>
                <a:spcPts val="1697"/>
              </a:lnSpc>
            </a:pPr>
            <a:endParaRPr lang="en-US" sz="2532" dirty="0">
              <a:solidFill>
                <a:srgbClr val="18253B"/>
              </a:solidFill>
              <a:latin typeface="Alice" panose="020B0604020202020204" charset="0"/>
              <a:ea typeface="Canva Sans"/>
              <a:cs typeface="Canva Sans"/>
              <a:sym typeface="Canva Sans"/>
            </a:endParaRPr>
          </a:p>
          <a:p>
            <a:pPr marL="546734" lvl="1" indent="-273367" algn="l">
              <a:lnSpc>
                <a:spcPts val="3545"/>
              </a:lnSpc>
              <a:buFont typeface="Arial"/>
              <a:buChar char="•"/>
            </a:pPr>
            <a:r>
              <a:rPr lang="en-US" sz="2532" dirty="0">
                <a:solidFill>
                  <a:srgbClr val="18253B"/>
                </a:solidFill>
                <a:latin typeface="Alice" panose="020B0604020202020204" charset="0"/>
                <a:ea typeface="Canva Sans"/>
                <a:cs typeface="Canva Sans"/>
                <a:sym typeface="Canva Sans"/>
              </a:rPr>
              <a:t>Also, it’s hard for doctors to understand how it makes decisions</a:t>
            </a:r>
          </a:p>
          <a:p>
            <a:pPr algn="ctr">
              <a:lnSpc>
                <a:spcPts val="3545"/>
              </a:lnSpc>
              <a:spcBef>
                <a:spcPct val="0"/>
              </a:spcBef>
            </a:pPr>
            <a:endParaRPr lang="en-US" sz="2532" dirty="0">
              <a:solidFill>
                <a:srgbClr val="18253B"/>
              </a:solidFill>
              <a:latin typeface="Alice" panose="020B0604020202020204" charset="0"/>
              <a:ea typeface="Canva Sans"/>
              <a:cs typeface="Canva Sans"/>
              <a:sym typeface="Canva Sans"/>
            </a:endParaRPr>
          </a:p>
        </p:txBody>
      </p:sp>
      <p:sp>
        <p:nvSpPr>
          <p:cNvPr id="11" name="TextBox 11"/>
          <p:cNvSpPr txBox="1"/>
          <p:nvPr/>
        </p:nvSpPr>
        <p:spPr>
          <a:xfrm>
            <a:off x="9932299" y="3270087"/>
            <a:ext cx="4873202" cy="738506"/>
          </a:xfrm>
          <a:prstGeom prst="rect">
            <a:avLst/>
          </a:prstGeom>
        </p:spPr>
        <p:txBody>
          <a:bodyPr wrap="square" lIns="0" tIns="0" rIns="0" bIns="0" rtlCol="0" anchor="t">
            <a:spAutoFit/>
          </a:bodyPr>
          <a:lstStyle/>
          <a:p>
            <a:pPr algn="ctr">
              <a:lnSpc>
                <a:spcPts val="6019"/>
              </a:lnSpc>
            </a:pPr>
            <a:r>
              <a:rPr lang="en-US" sz="4299" b="1" dirty="0">
                <a:solidFill>
                  <a:srgbClr val="18253B"/>
                </a:solidFill>
                <a:latin typeface="Canva Sans Bold"/>
                <a:ea typeface="Canva Sans Bold"/>
                <a:cs typeface="Canva Sans Bold"/>
                <a:sym typeface="Canva Sans Bold"/>
              </a:rPr>
              <a:t>DISADVANTAGES</a:t>
            </a:r>
          </a:p>
        </p:txBody>
      </p:sp>
      <p:sp>
        <p:nvSpPr>
          <p:cNvPr id="12" name="TextBox 12"/>
          <p:cNvSpPr txBox="1"/>
          <p:nvPr/>
        </p:nvSpPr>
        <p:spPr>
          <a:xfrm>
            <a:off x="9608559" y="4458604"/>
            <a:ext cx="7130521" cy="2656205"/>
          </a:xfrm>
          <a:prstGeom prst="rect">
            <a:avLst/>
          </a:prstGeom>
        </p:spPr>
        <p:txBody>
          <a:bodyPr lIns="0" tIns="0" rIns="0" bIns="0" rtlCol="0" anchor="t">
            <a:spAutoFit/>
          </a:bodyPr>
          <a:lstStyle/>
          <a:p>
            <a:pPr marL="820422" lvl="1" indent="-410211" algn="l">
              <a:lnSpc>
                <a:spcPts val="5320"/>
              </a:lnSpc>
              <a:buAutoNum type="arabicPeriod"/>
            </a:pPr>
            <a:r>
              <a:rPr lang="en-US" sz="3800" dirty="0">
                <a:solidFill>
                  <a:srgbClr val="18253B"/>
                </a:solidFill>
                <a:latin typeface="Alice"/>
                <a:ea typeface="Alice"/>
                <a:cs typeface="Alice"/>
                <a:sym typeface="Alice"/>
              </a:rPr>
              <a:t>Less accurate results</a:t>
            </a:r>
          </a:p>
          <a:p>
            <a:pPr marL="820422" lvl="1" indent="-410211" algn="l">
              <a:lnSpc>
                <a:spcPts val="5320"/>
              </a:lnSpc>
              <a:buAutoNum type="arabicPeriod"/>
            </a:pPr>
            <a:r>
              <a:rPr lang="en-US" sz="3800" dirty="0">
                <a:solidFill>
                  <a:srgbClr val="18253B"/>
                </a:solidFill>
                <a:latin typeface="Alice"/>
                <a:ea typeface="Alice"/>
                <a:cs typeface="Alice"/>
                <a:sym typeface="Alice"/>
              </a:rPr>
              <a:t>Takes more time to process</a:t>
            </a:r>
          </a:p>
          <a:p>
            <a:pPr marL="820422" lvl="1" indent="-410211" algn="l">
              <a:lnSpc>
                <a:spcPts val="5320"/>
              </a:lnSpc>
              <a:buAutoNum type="arabicPeriod"/>
            </a:pPr>
            <a:r>
              <a:rPr lang="en-US" sz="3800" dirty="0">
                <a:solidFill>
                  <a:srgbClr val="18253B"/>
                </a:solidFill>
                <a:latin typeface="Alice"/>
                <a:ea typeface="Alice"/>
                <a:cs typeface="Alice"/>
                <a:sym typeface="Alice"/>
              </a:rPr>
              <a:t>Difficult to understand and explain predictions</a:t>
            </a:r>
          </a:p>
        </p:txBody>
      </p:sp>
      <p:sp>
        <p:nvSpPr>
          <p:cNvPr id="13" name="Freeform 13"/>
          <p:cNvSpPr/>
          <p:nvPr/>
        </p:nvSpPr>
        <p:spPr>
          <a:xfrm>
            <a:off x="5869576" y="1426955"/>
            <a:ext cx="12715633" cy="12472737"/>
          </a:xfrm>
          <a:custGeom>
            <a:avLst/>
            <a:gdLst/>
            <a:ahLst/>
            <a:cxnLst/>
            <a:rect l="l" t="t" r="r" b="b"/>
            <a:pathLst>
              <a:path w="12715633" h="12472737">
                <a:moveTo>
                  <a:pt x="0" y="0"/>
                </a:moveTo>
                <a:lnTo>
                  <a:pt x="12715634" y="0"/>
                </a:lnTo>
                <a:lnTo>
                  <a:pt x="12715634" y="12472737"/>
                </a:lnTo>
                <a:lnTo>
                  <a:pt x="0" y="1247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a:off x="-993551" y="3422191"/>
            <a:ext cx="6191914" cy="6073635"/>
          </a:xfrm>
          <a:custGeom>
            <a:avLst/>
            <a:gdLst/>
            <a:ahLst/>
            <a:cxnLst/>
            <a:rect l="l" t="t" r="r" b="b"/>
            <a:pathLst>
              <a:path w="6191914" h="6073635">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793077">
            <a:off x="3653701" y="2899994"/>
            <a:ext cx="1599082" cy="2226569"/>
          </a:xfrm>
          <a:custGeom>
            <a:avLst/>
            <a:gdLst/>
            <a:ahLst/>
            <a:cxnLst/>
            <a:rect l="l" t="t" r="r" b="b"/>
            <a:pathLst>
              <a:path w="1599082" h="2226569">
                <a:moveTo>
                  <a:pt x="0" y="0"/>
                </a:moveTo>
                <a:lnTo>
                  <a:pt x="1599082" y="0"/>
                </a:lnTo>
                <a:lnTo>
                  <a:pt x="1599082" y="2226570"/>
                </a:lnTo>
                <a:lnTo>
                  <a:pt x="0" y="2226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576393" y="46510"/>
            <a:ext cx="6191914" cy="6073635"/>
          </a:xfrm>
          <a:custGeom>
            <a:avLst/>
            <a:gdLst/>
            <a:ahLst/>
            <a:cxnLst/>
            <a:rect l="l" t="t" r="r" b="b"/>
            <a:pathLst>
              <a:path w="6191914" h="6073635">
                <a:moveTo>
                  <a:pt x="0" y="0"/>
                </a:moveTo>
                <a:lnTo>
                  <a:pt x="6191913" y="0"/>
                </a:lnTo>
                <a:lnTo>
                  <a:pt x="6191913" y="6073634"/>
                </a:lnTo>
                <a:lnTo>
                  <a:pt x="0" y="6073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855077">
            <a:off x="12471310" y="3242471"/>
            <a:ext cx="1510689" cy="1741885"/>
          </a:xfrm>
          <a:custGeom>
            <a:avLst/>
            <a:gdLst/>
            <a:ahLst/>
            <a:cxnLst/>
            <a:rect l="l" t="t" r="r" b="b"/>
            <a:pathLst>
              <a:path w="1510689" h="1741885">
                <a:moveTo>
                  <a:pt x="0" y="0"/>
                </a:moveTo>
                <a:lnTo>
                  <a:pt x="1510689" y="0"/>
                </a:lnTo>
                <a:lnTo>
                  <a:pt x="1510689" y="1741885"/>
                </a:lnTo>
                <a:lnTo>
                  <a:pt x="0" y="1741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76991" y="3904564"/>
            <a:ext cx="6275354" cy="6756775"/>
          </a:xfrm>
          <a:custGeom>
            <a:avLst/>
            <a:gdLst/>
            <a:ahLst/>
            <a:cxnLst/>
            <a:rect l="l" t="t" r="r" b="b"/>
            <a:pathLst>
              <a:path w="6275354" h="6756775">
                <a:moveTo>
                  <a:pt x="0" y="0"/>
                </a:moveTo>
                <a:lnTo>
                  <a:pt x="6275354" y="0"/>
                </a:lnTo>
                <a:lnTo>
                  <a:pt x="6275354" y="6756775"/>
                </a:lnTo>
                <a:lnTo>
                  <a:pt x="0" y="6756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467531" y="4013279"/>
            <a:ext cx="5041241" cy="6539345"/>
          </a:xfrm>
          <a:custGeom>
            <a:avLst/>
            <a:gdLst/>
            <a:ahLst/>
            <a:cxnLst/>
            <a:rect l="l" t="t" r="r" b="b"/>
            <a:pathLst>
              <a:path w="5041241" h="6539345">
                <a:moveTo>
                  <a:pt x="0" y="0"/>
                </a:moveTo>
                <a:lnTo>
                  <a:pt x="5041240" y="0"/>
                </a:lnTo>
                <a:lnTo>
                  <a:pt x="5041240" y="6539345"/>
                </a:lnTo>
                <a:lnTo>
                  <a:pt x="0" y="65393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5186391" y="2106683"/>
            <a:ext cx="7399403" cy="11629710"/>
          </a:xfrm>
          <a:custGeom>
            <a:avLst/>
            <a:gdLst/>
            <a:ahLst/>
            <a:cxnLst/>
            <a:rect l="l" t="t" r="r" b="b"/>
            <a:pathLst>
              <a:path w="7399403" h="11629710">
                <a:moveTo>
                  <a:pt x="0" y="0"/>
                </a:moveTo>
                <a:lnTo>
                  <a:pt x="7399403" y="0"/>
                </a:lnTo>
                <a:lnTo>
                  <a:pt x="7399403" y="11629709"/>
                </a:lnTo>
                <a:lnTo>
                  <a:pt x="0" y="116297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 name="Group 9"/>
          <p:cNvGrpSpPr/>
          <p:nvPr/>
        </p:nvGrpSpPr>
        <p:grpSpPr>
          <a:xfrm>
            <a:off x="5967317" y="4113414"/>
            <a:ext cx="5837551" cy="8280195"/>
            <a:chOff x="0" y="0"/>
            <a:chExt cx="833261" cy="1181928"/>
          </a:xfrm>
        </p:grpSpPr>
        <p:sp>
          <p:nvSpPr>
            <p:cNvPr id="10" name="Freeform 10"/>
            <p:cNvSpPr/>
            <p:nvPr/>
          </p:nvSpPr>
          <p:spPr>
            <a:xfrm>
              <a:off x="0" y="0"/>
              <a:ext cx="833261" cy="1181927"/>
            </a:xfrm>
            <a:custGeom>
              <a:avLst/>
              <a:gdLst/>
              <a:ahLst/>
              <a:cxnLst/>
              <a:rect l="l" t="t" r="r" b="b"/>
              <a:pathLst>
                <a:path w="833261" h="1181927">
                  <a:moveTo>
                    <a:pt x="0" y="0"/>
                  </a:moveTo>
                  <a:lnTo>
                    <a:pt x="833261" y="0"/>
                  </a:lnTo>
                  <a:lnTo>
                    <a:pt x="833261" y="1181927"/>
                  </a:lnTo>
                  <a:lnTo>
                    <a:pt x="0" y="1181927"/>
                  </a:lnTo>
                  <a:close/>
                </a:path>
              </a:pathLst>
            </a:custGeom>
            <a:solidFill>
              <a:srgbClr val="E9EAF6"/>
            </a:solidFill>
          </p:spPr>
        </p:sp>
        <p:sp>
          <p:nvSpPr>
            <p:cNvPr id="11" name="TextBox 11"/>
            <p:cNvSpPr txBox="1"/>
            <p:nvPr/>
          </p:nvSpPr>
          <p:spPr>
            <a:xfrm>
              <a:off x="0" y="-38100"/>
              <a:ext cx="833261" cy="122002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044755" y="349256"/>
            <a:ext cx="12198490" cy="1144905"/>
          </a:xfrm>
          <a:prstGeom prst="rect">
            <a:avLst/>
          </a:prstGeom>
        </p:spPr>
        <p:txBody>
          <a:bodyPr lIns="0" tIns="0" rIns="0" bIns="0" rtlCol="0" anchor="t">
            <a:spAutoFit/>
          </a:bodyPr>
          <a:lstStyle/>
          <a:p>
            <a:pPr algn="ctr">
              <a:lnSpc>
                <a:spcPts val="8819"/>
              </a:lnSpc>
            </a:pPr>
            <a:r>
              <a:rPr lang="en-US" sz="6300" dirty="0">
                <a:solidFill>
                  <a:srgbClr val="18253B"/>
                </a:solidFill>
                <a:latin typeface="Brick Sans"/>
                <a:ea typeface="Brick Sans"/>
                <a:cs typeface="Brick Sans"/>
                <a:sym typeface="Brick Sans"/>
              </a:rPr>
              <a:t>PROPOSED SYSTEM</a:t>
            </a:r>
          </a:p>
        </p:txBody>
      </p:sp>
      <p:sp>
        <p:nvSpPr>
          <p:cNvPr id="13" name="TextBox 13"/>
          <p:cNvSpPr txBox="1"/>
          <p:nvPr/>
        </p:nvSpPr>
        <p:spPr>
          <a:xfrm>
            <a:off x="5967317" y="4431941"/>
            <a:ext cx="5837551" cy="5505803"/>
          </a:xfrm>
          <a:prstGeom prst="rect">
            <a:avLst/>
          </a:prstGeom>
        </p:spPr>
        <p:txBody>
          <a:bodyPr lIns="0" tIns="0" rIns="0" bIns="0" rtlCol="0" anchor="t">
            <a:spAutoFit/>
          </a:bodyPr>
          <a:lstStyle/>
          <a:p>
            <a:pPr algn="l">
              <a:lnSpc>
                <a:spcPts val="3611"/>
              </a:lnSpc>
            </a:pPr>
            <a:r>
              <a:rPr lang="en-US" sz="2700" dirty="0">
                <a:solidFill>
                  <a:srgbClr val="18253B"/>
                </a:solidFill>
                <a:latin typeface="Alice" panose="020B0604020202020204" charset="0"/>
                <a:ea typeface="Canva Sans"/>
                <a:cs typeface="Canva Sans"/>
                <a:sym typeface="Canva Sans"/>
              </a:rPr>
              <a:t>The proposed system uses Machine Learning, specifically the Decision Tree (DT) algorithm, to predict renal health conditions based on user-input data like age, blood pressure, serum urea, red blood cells, and hemoglobin.  Trained on a large dataset, the DT model achieves 99% accuracy, offering a reliable, efficient, and user-friendly tool for early detection and proactive healthcare.</a:t>
            </a:r>
          </a:p>
          <a:p>
            <a:pPr algn="l">
              <a:lnSpc>
                <a:spcPts val="3611"/>
              </a:lnSpc>
            </a:pPr>
            <a:endParaRPr lang="en-US" sz="2700" dirty="0">
              <a:solidFill>
                <a:srgbClr val="18253B"/>
              </a:solidFill>
              <a:latin typeface="Alice" panose="020B0604020202020204" charset="0"/>
              <a:ea typeface="Canva Sans"/>
              <a:cs typeface="Canva Sans"/>
              <a:sym typeface="Canva Sans"/>
            </a:endParaRPr>
          </a:p>
        </p:txBody>
      </p:sp>
      <p:sp>
        <p:nvSpPr>
          <p:cNvPr id="14" name="Freeform 14"/>
          <p:cNvSpPr/>
          <p:nvPr/>
        </p:nvSpPr>
        <p:spPr>
          <a:xfrm>
            <a:off x="-700847" y="-2060356"/>
            <a:ext cx="6191914" cy="6073635"/>
          </a:xfrm>
          <a:custGeom>
            <a:avLst/>
            <a:gdLst/>
            <a:ahLst/>
            <a:cxnLst/>
            <a:rect l="l" t="t" r="r" b="b"/>
            <a:pathLst>
              <a:path w="6191914" h="6073635">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Freeform 2"/>
          <p:cNvSpPr/>
          <p:nvPr/>
        </p:nvSpPr>
        <p:spPr>
          <a:xfrm rot="-1793077">
            <a:off x="13680655" y="6196435"/>
            <a:ext cx="1769402" cy="2463725"/>
          </a:xfrm>
          <a:custGeom>
            <a:avLst/>
            <a:gdLst/>
            <a:ahLst/>
            <a:cxnLst/>
            <a:rect l="l" t="t" r="r" b="b"/>
            <a:pathLst>
              <a:path w="1769402" h="2463725">
                <a:moveTo>
                  <a:pt x="0" y="0"/>
                </a:moveTo>
                <a:lnTo>
                  <a:pt x="1769402" y="0"/>
                </a:lnTo>
                <a:lnTo>
                  <a:pt x="1769402" y="2463725"/>
                </a:lnTo>
                <a:lnTo>
                  <a:pt x="0" y="2463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55077">
            <a:off x="17254501" y="-283737"/>
            <a:ext cx="2066999" cy="2383332"/>
          </a:xfrm>
          <a:custGeom>
            <a:avLst/>
            <a:gdLst/>
            <a:ahLst/>
            <a:cxnLst/>
            <a:rect l="l" t="t" r="r" b="b"/>
            <a:pathLst>
              <a:path w="2066999" h="2383332">
                <a:moveTo>
                  <a:pt x="0" y="0"/>
                </a:moveTo>
                <a:lnTo>
                  <a:pt x="2066998" y="0"/>
                </a:lnTo>
                <a:lnTo>
                  <a:pt x="2066998" y="2383332"/>
                </a:lnTo>
                <a:lnTo>
                  <a:pt x="0" y="23833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772153" y="3944746"/>
            <a:ext cx="3834904" cy="6391507"/>
          </a:xfrm>
          <a:custGeom>
            <a:avLst/>
            <a:gdLst/>
            <a:ahLst/>
            <a:cxnLst/>
            <a:rect l="l" t="t" r="r" b="b"/>
            <a:pathLst>
              <a:path w="3834904" h="6391507">
                <a:moveTo>
                  <a:pt x="0" y="0"/>
                </a:moveTo>
                <a:lnTo>
                  <a:pt x="3834904" y="0"/>
                </a:lnTo>
                <a:lnTo>
                  <a:pt x="3834904" y="6391507"/>
                </a:lnTo>
                <a:lnTo>
                  <a:pt x="0" y="63915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740994" y="-3036817"/>
            <a:ext cx="6191914" cy="6073635"/>
          </a:xfrm>
          <a:custGeom>
            <a:avLst/>
            <a:gdLst/>
            <a:ahLst/>
            <a:cxnLst/>
            <a:rect l="l" t="t" r="r" b="b"/>
            <a:pathLst>
              <a:path w="6191914" h="6073635">
                <a:moveTo>
                  <a:pt x="0" y="0"/>
                </a:moveTo>
                <a:lnTo>
                  <a:pt x="6191914" y="0"/>
                </a:lnTo>
                <a:lnTo>
                  <a:pt x="6191914" y="6073634"/>
                </a:lnTo>
                <a:lnTo>
                  <a:pt x="0" y="60736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593648" y="-1555522"/>
            <a:ext cx="6191914" cy="6073635"/>
          </a:xfrm>
          <a:custGeom>
            <a:avLst/>
            <a:gdLst/>
            <a:ahLst/>
            <a:cxnLst/>
            <a:rect l="l" t="t" r="r" b="b"/>
            <a:pathLst>
              <a:path w="6191914" h="6073635">
                <a:moveTo>
                  <a:pt x="0" y="0"/>
                </a:moveTo>
                <a:lnTo>
                  <a:pt x="6191914" y="0"/>
                </a:lnTo>
                <a:lnTo>
                  <a:pt x="6191914" y="6073635"/>
                </a:lnTo>
                <a:lnTo>
                  <a:pt x="0" y="60736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137149">
            <a:off x="-400707" y="6267963"/>
            <a:ext cx="1402006" cy="1402006"/>
          </a:xfrm>
          <a:custGeom>
            <a:avLst/>
            <a:gdLst/>
            <a:ahLst/>
            <a:cxnLst/>
            <a:rect l="l" t="t" r="r" b="b"/>
            <a:pathLst>
              <a:path w="1402006" h="1402006">
                <a:moveTo>
                  <a:pt x="0" y="0"/>
                </a:moveTo>
                <a:lnTo>
                  <a:pt x="1402006" y="0"/>
                </a:lnTo>
                <a:lnTo>
                  <a:pt x="1402006" y="1402007"/>
                </a:lnTo>
                <a:lnTo>
                  <a:pt x="0" y="14020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428109" y="1649641"/>
            <a:ext cx="14942136" cy="1144905"/>
          </a:xfrm>
          <a:prstGeom prst="rect">
            <a:avLst/>
          </a:prstGeom>
        </p:spPr>
        <p:txBody>
          <a:bodyPr lIns="0" tIns="0" rIns="0" bIns="0" rtlCol="0" anchor="t">
            <a:spAutoFit/>
          </a:bodyPr>
          <a:lstStyle/>
          <a:p>
            <a:pPr algn="ctr">
              <a:lnSpc>
                <a:spcPts val="8819"/>
              </a:lnSpc>
            </a:pPr>
            <a:r>
              <a:rPr lang="en-US" sz="6300" dirty="0">
                <a:solidFill>
                  <a:srgbClr val="18253B"/>
                </a:solidFill>
                <a:latin typeface="Brick Sans"/>
                <a:ea typeface="Brick Sans"/>
                <a:cs typeface="Brick Sans"/>
                <a:sym typeface="Brick Sans"/>
              </a:rPr>
              <a:t>PROJECT DESCRIPTION</a:t>
            </a:r>
          </a:p>
        </p:txBody>
      </p:sp>
      <p:sp>
        <p:nvSpPr>
          <p:cNvPr id="9" name="TextBox 9"/>
          <p:cNvSpPr txBox="1"/>
          <p:nvPr/>
        </p:nvSpPr>
        <p:spPr>
          <a:xfrm>
            <a:off x="1235498" y="3716815"/>
            <a:ext cx="11949014" cy="4961769"/>
          </a:xfrm>
          <a:prstGeom prst="rect">
            <a:avLst/>
          </a:prstGeom>
        </p:spPr>
        <p:txBody>
          <a:bodyPr lIns="0" tIns="0" rIns="0" bIns="0" rtlCol="0" anchor="t">
            <a:spAutoFit/>
          </a:bodyPr>
          <a:lstStyle/>
          <a:p>
            <a:pPr marL="977977" lvl="1" indent="-488988" algn="l">
              <a:lnSpc>
                <a:spcPts val="6341"/>
              </a:lnSpc>
              <a:buFont typeface="Arial"/>
              <a:buChar char="•"/>
            </a:pPr>
            <a:r>
              <a:rPr lang="en-US" sz="4529" dirty="0">
                <a:solidFill>
                  <a:srgbClr val="18253B"/>
                </a:solidFill>
                <a:latin typeface="Alice" panose="020B0604020202020204" charset="0"/>
                <a:ea typeface="Canva Sans"/>
                <a:cs typeface="Canva Sans"/>
                <a:sym typeface="Canva Sans"/>
              </a:rPr>
              <a:t>Data Gathering and Cleaning</a:t>
            </a:r>
          </a:p>
          <a:p>
            <a:pPr marL="302261" lvl="1" indent="-151130" algn="l">
              <a:lnSpc>
                <a:spcPts val="1960"/>
              </a:lnSpc>
              <a:buFont typeface="Arial"/>
              <a:buChar char="•"/>
            </a:pPr>
            <a:endParaRPr lang="en-US" sz="4529" dirty="0">
              <a:solidFill>
                <a:srgbClr val="18253B"/>
              </a:solidFill>
              <a:latin typeface="Alice" panose="020B0604020202020204" charset="0"/>
              <a:ea typeface="Canva Sans"/>
              <a:cs typeface="Canva Sans"/>
              <a:sym typeface="Canva Sans"/>
            </a:endParaRPr>
          </a:p>
          <a:p>
            <a:pPr marL="977977" lvl="1" indent="-488988" algn="l">
              <a:lnSpc>
                <a:spcPts val="6341"/>
              </a:lnSpc>
              <a:buFont typeface="Arial"/>
              <a:buChar char="•"/>
            </a:pPr>
            <a:r>
              <a:rPr lang="en-US" sz="4529" dirty="0">
                <a:solidFill>
                  <a:srgbClr val="18253B"/>
                </a:solidFill>
                <a:latin typeface="Alice" panose="020B0604020202020204" charset="0"/>
                <a:ea typeface="Canva Sans"/>
                <a:cs typeface="Canva Sans"/>
                <a:sym typeface="Canva Sans"/>
              </a:rPr>
              <a:t> Key Feature Identification and Analysis</a:t>
            </a:r>
          </a:p>
          <a:p>
            <a:pPr marL="302261" lvl="1" indent="-151130" algn="l">
              <a:lnSpc>
                <a:spcPts val="1960"/>
              </a:lnSpc>
              <a:buFont typeface="Arial"/>
              <a:buChar char="•"/>
            </a:pPr>
            <a:endParaRPr lang="en-US" sz="4529" dirty="0">
              <a:solidFill>
                <a:srgbClr val="18253B"/>
              </a:solidFill>
              <a:latin typeface="Alice" panose="020B0604020202020204" charset="0"/>
              <a:ea typeface="Canva Sans"/>
              <a:cs typeface="Canva Sans"/>
              <a:sym typeface="Canva Sans"/>
            </a:endParaRPr>
          </a:p>
          <a:p>
            <a:pPr marL="977977" lvl="1" indent="-488988" algn="l">
              <a:lnSpc>
                <a:spcPts val="6341"/>
              </a:lnSpc>
              <a:buFont typeface="Arial"/>
              <a:buChar char="•"/>
            </a:pPr>
            <a:r>
              <a:rPr lang="en-US" sz="4529" dirty="0">
                <a:solidFill>
                  <a:srgbClr val="18253B"/>
                </a:solidFill>
                <a:latin typeface="Alice" panose="020B0604020202020204" charset="0"/>
                <a:ea typeface="Canva Sans"/>
                <a:cs typeface="Canva Sans"/>
                <a:sym typeface="Canva Sans"/>
              </a:rPr>
              <a:t>Decision Tree Model Building</a:t>
            </a:r>
          </a:p>
          <a:p>
            <a:pPr marL="302261" lvl="1" indent="-151130" algn="l">
              <a:lnSpc>
                <a:spcPts val="1960"/>
              </a:lnSpc>
              <a:buFont typeface="Arial"/>
              <a:buChar char="•"/>
            </a:pPr>
            <a:endParaRPr lang="en-US" sz="4529" dirty="0">
              <a:solidFill>
                <a:srgbClr val="18253B"/>
              </a:solidFill>
              <a:latin typeface="Alice" panose="020B0604020202020204" charset="0"/>
              <a:ea typeface="Canva Sans"/>
              <a:cs typeface="Canva Sans"/>
              <a:sym typeface="Canva Sans"/>
            </a:endParaRPr>
          </a:p>
          <a:p>
            <a:pPr marL="977977" lvl="1" indent="-488988" algn="l">
              <a:lnSpc>
                <a:spcPts val="6341"/>
              </a:lnSpc>
              <a:buFont typeface="Arial"/>
              <a:buChar char="•"/>
            </a:pPr>
            <a:r>
              <a:rPr lang="en-US" sz="4529" dirty="0">
                <a:solidFill>
                  <a:srgbClr val="18253B"/>
                </a:solidFill>
                <a:latin typeface="Alice" panose="020B0604020202020204" charset="0"/>
                <a:ea typeface="Canva Sans"/>
                <a:cs typeface="Canva Sans"/>
                <a:sym typeface="Canva Sans"/>
              </a:rPr>
              <a:t> Model Testing and Accuracy Evaluation</a:t>
            </a:r>
          </a:p>
          <a:p>
            <a:pPr marL="302261" lvl="1" indent="-151130" algn="l">
              <a:lnSpc>
                <a:spcPts val="1960"/>
              </a:lnSpc>
              <a:buFont typeface="Arial"/>
              <a:buChar char="•"/>
            </a:pPr>
            <a:endParaRPr lang="en-US" sz="4529" dirty="0">
              <a:solidFill>
                <a:srgbClr val="18253B"/>
              </a:solidFill>
              <a:latin typeface="Alice" panose="020B0604020202020204" charset="0"/>
              <a:ea typeface="Canva Sans"/>
              <a:cs typeface="Canva Sans"/>
              <a:sym typeface="Canva Sans"/>
            </a:endParaRPr>
          </a:p>
          <a:p>
            <a:pPr marL="977977" lvl="1" indent="-488988" algn="l">
              <a:lnSpc>
                <a:spcPts val="6341"/>
              </a:lnSpc>
              <a:buFont typeface="Arial"/>
              <a:buChar char="•"/>
            </a:pPr>
            <a:r>
              <a:rPr lang="en-US" sz="4529" dirty="0">
                <a:solidFill>
                  <a:srgbClr val="18253B"/>
                </a:solidFill>
                <a:latin typeface="Alice" panose="020B0604020202020204" charset="0"/>
                <a:ea typeface="Canva Sans"/>
                <a:cs typeface="Canva Sans"/>
                <a:sym typeface="Canva Sans"/>
              </a:rPr>
              <a:t>User Interface Design and Deployment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1584</Words>
  <Application>Microsoft Office PowerPoint</Application>
  <PresentationFormat>Custom</PresentationFormat>
  <Paragraphs>210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SIDDHARTHA INSTITUTE OF ENGINEERING &amp; TECHNOLOGY (Accredited by NBA,NAAC, Approved by AICTE &amp; Affiliated to JNTUH) Vinobha Nagar, Ibrahimpatnam, Ranga Reddy Dist – 501 506, Telangana</dc:title>
  <dc:creator>DELL</dc:creator>
  <cp:lastModifiedBy>Garlapati Rajeev Reddy</cp:lastModifiedBy>
  <cp:revision>7</cp:revision>
  <dcterms:created xsi:type="dcterms:W3CDTF">2006-08-16T00:00:00Z</dcterms:created>
  <dcterms:modified xsi:type="dcterms:W3CDTF">2025-06-17T18:45:13Z</dcterms:modified>
  <dc:identifier>DAGqgyK9iL0</dc:identifier>
</cp:coreProperties>
</file>